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518" r:id="rId3"/>
    <p:sldId id="509" r:id="rId4"/>
    <p:sldId id="510" r:id="rId5"/>
    <p:sldId id="519" r:id="rId6"/>
    <p:sldId id="664" r:id="rId7"/>
    <p:sldId id="665" r:id="rId8"/>
    <p:sldId id="522" r:id="rId9"/>
    <p:sldId id="666" r:id="rId10"/>
    <p:sldId id="668" r:id="rId11"/>
    <p:sldId id="669" r:id="rId12"/>
    <p:sldId id="667" r:id="rId13"/>
    <p:sldId id="670" r:id="rId14"/>
    <p:sldId id="671" r:id="rId15"/>
    <p:sldId id="672" r:id="rId16"/>
    <p:sldId id="673" r:id="rId17"/>
    <p:sldId id="674" r:id="rId18"/>
    <p:sldId id="675" r:id="rId19"/>
    <p:sldId id="59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386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 liang" initials="xl" lastIdx="3" clrIdx="0">
    <p:extLst>
      <p:ext uri="{19B8F6BF-5375-455C-9EA6-DF929625EA0E}">
        <p15:presenceInfo xmlns:p15="http://schemas.microsoft.com/office/powerpoint/2012/main" userId="e89f18502dff8fca" providerId="Windows Live"/>
      </p:ext>
    </p:extLst>
  </p:cmAuthor>
  <p:cmAuthor id="2" name="Xiao Liang (CSD)" initials="XL" lastIdx="1" clrIdx="1">
    <p:extLst>
      <p:ext uri="{19B8F6BF-5375-455C-9EA6-DF929625EA0E}">
        <p15:presenceInfo xmlns:p15="http://schemas.microsoft.com/office/powerpoint/2012/main" userId="S::xiaoliang@cuhk.edu.hk::17ac237b-a419-4ae3-afd2-1add11ec7e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246D"/>
    <a:srgbClr val="00CC00"/>
    <a:srgbClr val="DDA300"/>
    <a:srgbClr val="F4DFB0"/>
    <a:srgbClr val="FFFFFF"/>
    <a:srgbClr val="333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0" autoAdjust="0"/>
    <p:restoredTop sz="94281"/>
  </p:normalViewPr>
  <p:slideViewPr>
    <p:cSldViewPr snapToGrid="0">
      <p:cViewPr varScale="1">
        <p:scale>
          <a:sx n="90" d="100"/>
          <a:sy n="90" d="100"/>
        </p:scale>
        <p:origin x="178" y="38"/>
      </p:cViewPr>
      <p:guideLst>
        <p:guide pos="3386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o Liang (CSD)" userId="17ac237b-a419-4ae3-afd2-1add11ec7e8a" providerId="ADAL" clId="{CBF3C392-DA4D-4452-B5DD-8A9C71EF93D2}"/>
    <pc:docChg chg="modSld">
      <pc:chgData name="Xiao Liang (CSD)" userId="17ac237b-a419-4ae3-afd2-1add11ec7e8a" providerId="ADAL" clId="{CBF3C392-DA4D-4452-B5DD-8A9C71EF93D2}" dt="2025-12-09T00:18:50.886" v="4" actId="20577"/>
      <pc:docMkLst>
        <pc:docMk/>
      </pc:docMkLst>
      <pc:sldChg chg="modSp mod">
        <pc:chgData name="Xiao Liang (CSD)" userId="17ac237b-a419-4ae3-afd2-1add11ec7e8a" providerId="ADAL" clId="{CBF3C392-DA4D-4452-B5DD-8A9C71EF93D2}" dt="2025-12-09T00:18:50.886" v="4" actId="20577"/>
        <pc:sldMkLst>
          <pc:docMk/>
          <pc:sldMk cId="2269908138" sldId="670"/>
        </pc:sldMkLst>
        <pc:spChg chg="mod">
          <ac:chgData name="Xiao Liang (CSD)" userId="17ac237b-a419-4ae3-afd2-1add11ec7e8a" providerId="ADAL" clId="{CBF3C392-DA4D-4452-B5DD-8A9C71EF93D2}" dt="2025-12-09T00:18:50.886" v="4" actId="20577"/>
          <ac:spMkLst>
            <pc:docMk/>
            <pc:sldMk cId="2269908138" sldId="670"/>
            <ac:spMk id="64" creationId="{04642412-CDC8-9555-027B-BF67E8062800}"/>
          </ac:spMkLst>
        </pc:spChg>
      </pc:sldChg>
      <pc:sldChg chg="modSp mod">
        <pc:chgData name="Xiao Liang (CSD)" userId="17ac237b-a419-4ae3-afd2-1add11ec7e8a" providerId="ADAL" clId="{CBF3C392-DA4D-4452-B5DD-8A9C71EF93D2}" dt="2025-12-09T00:18:43.415" v="1"/>
        <pc:sldMkLst>
          <pc:docMk/>
          <pc:sldMk cId="3344243740" sldId="671"/>
        </pc:sldMkLst>
        <pc:spChg chg="mod">
          <ac:chgData name="Xiao Liang (CSD)" userId="17ac237b-a419-4ae3-afd2-1add11ec7e8a" providerId="ADAL" clId="{CBF3C392-DA4D-4452-B5DD-8A9C71EF93D2}" dt="2025-12-09T00:18:43.415" v="1"/>
          <ac:spMkLst>
            <pc:docMk/>
            <pc:sldMk cId="3344243740" sldId="671"/>
            <ac:spMk id="53" creationId="{01AEE245-1F69-880C-DCC9-275F4752CA1C}"/>
          </ac:spMkLst>
        </pc:spChg>
      </pc:sldChg>
    </pc:docChg>
  </pc:docChgLst>
  <pc:docChgLst>
    <pc:chgData name="Xiao Liang (CSD)" userId="17ac237b-a419-4ae3-afd2-1add11ec7e8a" providerId="ADAL" clId="{0ECF93F2-4ED0-4EE8-A9DE-4E368767F64C}"/>
    <pc:docChg chg="custSel addSld modSld modSection">
      <pc:chgData name="Xiao Liang (CSD)" userId="17ac237b-a419-4ae3-afd2-1add11ec7e8a" providerId="ADAL" clId="{0ECF93F2-4ED0-4EE8-A9DE-4E368767F64C}" dt="2025-11-25T07:10:44.425" v="1321" actId="20577"/>
      <pc:docMkLst>
        <pc:docMk/>
      </pc:docMkLst>
    </pc:docChg>
  </pc:docChgLst>
  <pc:docChgLst>
    <pc:chgData name="Xiao Liang (CSD)" userId="17ac237b-a419-4ae3-afd2-1add11ec7e8a" providerId="ADAL" clId="{E1371CA6-E664-4DE6-93BA-C280BC39448A}"/>
    <pc:docChg chg="modSld">
      <pc:chgData name="Xiao Liang (CSD)" userId="17ac237b-a419-4ae3-afd2-1add11ec7e8a" providerId="ADAL" clId="{E1371CA6-E664-4DE6-93BA-C280BC39448A}" dt="2025-12-04T05:46:53.255" v="36" actId="1076"/>
      <pc:docMkLst>
        <pc:docMk/>
      </pc:docMkLst>
      <pc:sldChg chg="addSp modSp mod">
        <pc:chgData name="Xiao Liang (CSD)" userId="17ac237b-a419-4ae3-afd2-1add11ec7e8a" providerId="ADAL" clId="{E1371CA6-E664-4DE6-93BA-C280BC39448A}" dt="2025-12-04T05:46:53.255" v="36" actId="1076"/>
        <pc:sldMkLst>
          <pc:docMk/>
          <pc:sldMk cId="2356451143" sldId="590"/>
        </pc:sldMkLst>
        <pc:spChg chg="mod">
          <ac:chgData name="Xiao Liang (CSD)" userId="17ac237b-a419-4ae3-afd2-1add11ec7e8a" providerId="ADAL" clId="{E1371CA6-E664-4DE6-93BA-C280BC39448A}" dt="2025-12-04T05:46:53.255" v="36" actId="1076"/>
          <ac:spMkLst>
            <pc:docMk/>
            <pc:sldMk cId="2356451143" sldId="590"/>
            <ac:spMk id="3" creationId="{87823B35-E052-031E-40D3-697FA6001D5C}"/>
          </ac:spMkLst>
        </pc:spChg>
        <pc:spChg chg="add mod">
          <ac:chgData name="Xiao Liang (CSD)" userId="17ac237b-a419-4ae3-afd2-1add11ec7e8a" providerId="ADAL" clId="{E1371CA6-E664-4DE6-93BA-C280BC39448A}" dt="2025-12-04T05:46:47.011" v="35" actId="1076"/>
          <ac:spMkLst>
            <pc:docMk/>
            <pc:sldMk cId="2356451143" sldId="590"/>
            <ac:spMk id="4" creationId="{2D0C5112-C96A-4D9C-BC88-F1CD600E46FF}"/>
          </ac:spMkLst>
        </pc:spChg>
      </pc:sldChg>
    </pc:docChg>
  </pc:docChgLst>
  <pc:docChgLst>
    <pc:chgData name="Xiao Liang (CSD)" userId="17ac237b-a419-4ae3-afd2-1add11ec7e8a" providerId="ADAL" clId="{DE710D37-36F2-411E-A79F-EABC74CBC30A}"/>
    <pc:docChg chg="custSel addSld modSld modSection">
      <pc:chgData name="Xiao Liang (CSD)" userId="17ac237b-a419-4ae3-afd2-1add11ec7e8a" providerId="ADAL" clId="{DE710D37-36F2-411E-A79F-EABC74CBC30A}" dt="2025-11-30T02:30:48.593" v="1351" actId="1076"/>
      <pc:docMkLst>
        <pc:docMk/>
      </pc:docMkLst>
      <pc:sldChg chg="addSp delSp modSp mod">
        <pc:chgData name="Xiao Liang (CSD)" userId="17ac237b-a419-4ae3-afd2-1add11ec7e8a" providerId="ADAL" clId="{DE710D37-36F2-411E-A79F-EABC74CBC30A}" dt="2025-11-23T07:48:43.324" v="438" actId="14100"/>
        <pc:sldMkLst>
          <pc:docMk/>
          <pc:sldMk cId="2396886096" sldId="256"/>
        </pc:sldMkLst>
        <pc:spChg chg="mod">
          <ac:chgData name="Xiao Liang (CSD)" userId="17ac237b-a419-4ae3-afd2-1add11ec7e8a" providerId="ADAL" clId="{DE710D37-36F2-411E-A79F-EABC74CBC30A}" dt="2025-11-23T07:48:43.324" v="438" actId="14100"/>
          <ac:spMkLst>
            <pc:docMk/>
            <pc:sldMk cId="2396886096" sldId="256"/>
            <ac:spMk id="2" creationId="{7111FF6C-3756-4962-AEC6-95CED4D6EEDE}"/>
          </ac:spMkLst>
        </pc:spChg>
        <pc:spChg chg="add mod">
          <ac:chgData name="Xiao Liang (CSD)" userId="17ac237b-a419-4ae3-afd2-1add11ec7e8a" providerId="ADAL" clId="{DE710D37-36F2-411E-A79F-EABC74CBC30A}" dt="2025-11-23T07:48:30.634" v="436" actId="1035"/>
          <ac:spMkLst>
            <pc:docMk/>
            <pc:sldMk cId="2396886096" sldId="256"/>
            <ac:spMk id="6" creationId="{0EDA7025-3472-EF65-0AB9-D15FCAB75BF5}"/>
          </ac:spMkLst>
        </pc:spChg>
        <pc:spChg chg="mod">
          <ac:chgData name="Xiao Liang (CSD)" userId="17ac237b-a419-4ae3-afd2-1add11ec7e8a" providerId="ADAL" clId="{DE710D37-36F2-411E-A79F-EABC74CBC30A}" dt="2025-11-23T07:48:30.634" v="436" actId="1035"/>
          <ac:spMkLst>
            <pc:docMk/>
            <pc:sldMk cId="2396886096" sldId="256"/>
            <ac:spMk id="8" creationId="{6DDEADB0-77BA-CDB4-8785-A0CB1DF689AA}"/>
          </ac:spMkLst>
        </pc:spChg>
        <pc:spChg chg="mod">
          <ac:chgData name="Xiao Liang (CSD)" userId="17ac237b-a419-4ae3-afd2-1add11ec7e8a" providerId="ADAL" clId="{DE710D37-36F2-411E-A79F-EABC74CBC30A}" dt="2025-11-23T07:48:30.634" v="436" actId="1035"/>
          <ac:spMkLst>
            <pc:docMk/>
            <pc:sldMk cId="2396886096" sldId="256"/>
            <ac:spMk id="12" creationId="{BEB4ECE9-BB0E-536C-4684-9238CF75DAFF}"/>
          </ac:spMkLst>
        </pc:spChg>
        <pc:spChg chg="add mod">
          <ac:chgData name="Xiao Liang (CSD)" userId="17ac237b-a419-4ae3-afd2-1add11ec7e8a" providerId="ADAL" clId="{DE710D37-36F2-411E-A79F-EABC74CBC30A}" dt="2025-11-23T07:48:30.634" v="436" actId="1035"/>
          <ac:spMkLst>
            <pc:docMk/>
            <pc:sldMk cId="2396886096" sldId="256"/>
            <ac:spMk id="13" creationId="{65B3A020-C5B1-062F-8F33-604362A68CD4}"/>
          </ac:spMkLst>
        </pc:spChg>
        <pc:picChg chg="add mod">
          <ac:chgData name="Xiao Liang (CSD)" userId="17ac237b-a419-4ae3-afd2-1add11ec7e8a" providerId="ADAL" clId="{DE710D37-36F2-411E-A79F-EABC74CBC30A}" dt="2025-11-23T07:48:30.634" v="436" actId="1035"/>
          <ac:picMkLst>
            <pc:docMk/>
            <pc:sldMk cId="2396886096" sldId="256"/>
            <ac:picMk id="15" creationId="{47D3DA9F-9720-009D-7B5D-E0CB3AA2BAF1}"/>
          </ac:picMkLst>
        </pc:picChg>
        <pc:picChg chg="add mod">
          <ac:chgData name="Xiao Liang (CSD)" userId="17ac237b-a419-4ae3-afd2-1add11ec7e8a" providerId="ADAL" clId="{DE710D37-36F2-411E-A79F-EABC74CBC30A}" dt="2025-11-23T07:48:30.634" v="436" actId="1035"/>
          <ac:picMkLst>
            <pc:docMk/>
            <pc:sldMk cId="2396886096" sldId="256"/>
            <ac:picMk id="16" creationId="{FA9E2649-CD69-EEE4-4105-E713C7EA89AF}"/>
          </ac:picMkLst>
        </pc:picChg>
        <pc:picChg chg="mod">
          <ac:chgData name="Xiao Liang (CSD)" userId="17ac237b-a419-4ae3-afd2-1add11ec7e8a" providerId="ADAL" clId="{DE710D37-36F2-411E-A79F-EABC74CBC30A}" dt="2025-11-23T07:48:30.634" v="436" actId="1035"/>
          <ac:picMkLst>
            <pc:docMk/>
            <pc:sldMk cId="2396886096" sldId="256"/>
            <ac:picMk id="17" creationId="{6A5CD821-6D9C-1077-ABD2-A7E59B274D6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E3AC8-59DA-4C4C-839A-3765B5DD558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79198-C8AB-4A64-B5B4-E531456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55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AB4C5E4-08AB-750D-3378-B658E0F0A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295894"/>
            <a:ext cx="12192000" cy="684871"/>
          </a:xfrm>
        </p:spPr>
        <p:txBody>
          <a:bodyPr>
            <a:normAutofit fontScale="90000"/>
          </a:bodyPr>
          <a:lstStyle>
            <a:lvl1pPr algn="ctr">
              <a:defRPr/>
            </a:lvl1pPr>
          </a:lstStyle>
          <a:p>
            <a:endParaRPr lang="en-US" sz="3600" dirty="0">
              <a:solidFill>
                <a:srgbClr val="5F246D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59720E73-58C3-C778-0E54-7D3D509E85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07" y="363186"/>
            <a:ext cx="4648541" cy="84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73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A364F-7D01-41A0-8FC7-DB899A1B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01" y="106434"/>
            <a:ext cx="10253134" cy="66724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400" b="1" cap="none" spc="0">
                <a:ln>
                  <a:noFill/>
                </a:ln>
                <a:solidFill>
                  <a:srgbClr val="5F246D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6D8E74-7599-7383-99CB-3E01C0B2BF6B}"/>
              </a:ext>
            </a:extLst>
          </p:cNvPr>
          <p:cNvSpPr txBox="1"/>
          <p:nvPr userDrawn="1"/>
        </p:nvSpPr>
        <p:spPr>
          <a:xfrm>
            <a:off x="11480795" y="6467503"/>
            <a:ext cx="800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A955A63E-BC58-4154-B921-078A72F30217}" type="slidenum">
              <a:rPr lang="en-US" smtClean="0">
                <a:solidFill>
                  <a:srgbClr val="5F246D"/>
                </a:solidFill>
              </a:rPr>
              <a:pPr/>
              <a:t>‹#›</a:t>
            </a:fld>
            <a:r>
              <a:rPr lang="en-US" dirty="0">
                <a:solidFill>
                  <a:srgbClr val="5F246D"/>
                </a:solidFill>
              </a:rPr>
              <a:t>/19</a:t>
            </a:r>
          </a:p>
        </p:txBody>
      </p:sp>
      <p:sp>
        <p:nvSpPr>
          <p:cNvPr id="13" name="燕尾形 3">
            <a:extLst>
              <a:ext uri="{FF2B5EF4-FFF2-40B4-BE49-F238E27FC236}">
                <a16:creationId xmlns:a16="http://schemas.microsoft.com/office/drawing/2014/main" id="{6936D883-7F77-3804-5756-A238146CA662}"/>
              </a:ext>
            </a:extLst>
          </p:cNvPr>
          <p:cNvSpPr/>
          <p:nvPr userDrawn="1"/>
        </p:nvSpPr>
        <p:spPr>
          <a:xfrm>
            <a:off x="205025" y="286493"/>
            <a:ext cx="342314" cy="306176"/>
          </a:xfrm>
          <a:prstGeom prst="chevron">
            <a:avLst>
              <a:gd name="adj" fmla="val 44881"/>
            </a:avLst>
          </a:prstGeom>
          <a:solidFill>
            <a:srgbClr val="750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燕尾形 3">
            <a:extLst>
              <a:ext uri="{FF2B5EF4-FFF2-40B4-BE49-F238E27FC236}">
                <a16:creationId xmlns:a16="http://schemas.microsoft.com/office/drawing/2014/main" id="{8A18BA0A-EFA0-7A30-03FB-4F1D9BFB982D}"/>
              </a:ext>
            </a:extLst>
          </p:cNvPr>
          <p:cNvSpPr/>
          <p:nvPr userDrawn="1"/>
        </p:nvSpPr>
        <p:spPr>
          <a:xfrm>
            <a:off x="453058" y="286492"/>
            <a:ext cx="385013" cy="306176"/>
          </a:xfrm>
          <a:prstGeom prst="chevron">
            <a:avLst>
              <a:gd name="adj" fmla="val 44881"/>
            </a:avLst>
          </a:prstGeom>
          <a:solidFill>
            <a:srgbClr val="DD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65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2869-8F23-F53C-1B32-9BE80515E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7DC39-DA06-2322-25FA-F39F04831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724C8-636F-C3D7-DCC9-A21BC94A5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B247-20BE-EA44-A72B-57550777EF5E}" type="datetime1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D5464-9ACC-BDEA-F250-28F8F3A15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86AF4-1137-14F5-47DA-9B80DD52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DC83-9E1C-0C46-B75A-136E760D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7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91591-9AA9-40F5-9852-6A8028784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CBB57-072F-4633-BB94-A67524525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8C146-D7A9-40B2-90AE-28986D239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6DEDC-51BD-4171-AB2B-199323232E05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637EF-81D4-4215-BFD0-41E63A9C2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F12CA-8062-46E2-8084-6BBAFE1A2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5A63E-BC58-4154-B921-078A72F302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A34CE7-5934-8032-A30D-C2C5645158FD}"/>
              </a:ext>
            </a:extLst>
          </p:cNvPr>
          <p:cNvSpPr/>
          <p:nvPr userDrawn="1"/>
        </p:nvSpPr>
        <p:spPr>
          <a:xfrm>
            <a:off x="0" y="6757988"/>
            <a:ext cx="3792139" cy="100012"/>
          </a:xfrm>
          <a:prstGeom prst="rect">
            <a:avLst/>
          </a:prstGeom>
          <a:solidFill>
            <a:srgbClr val="750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FB3996-8334-9141-527D-FAD1E37B566D}"/>
              </a:ext>
            </a:extLst>
          </p:cNvPr>
          <p:cNvSpPr/>
          <p:nvPr userDrawn="1"/>
        </p:nvSpPr>
        <p:spPr>
          <a:xfrm flipV="1">
            <a:off x="3792140" y="6757988"/>
            <a:ext cx="4607719" cy="100012"/>
          </a:xfrm>
          <a:prstGeom prst="rect">
            <a:avLst/>
          </a:prstGeom>
          <a:solidFill>
            <a:srgbClr val="DD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35521988-99CD-45B0-EF67-9D690E4F64BA}"/>
              </a:ext>
            </a:extLst>
          </p:cNvPr>
          <p:cNvSpPr/>
          <p:nvPr userDrawn="1"/>
        </p:nvSpPr>
        <p:spPr>
          <a:xfrm>
            <a:off x="8399860" y="6757988"/>
            <a:ext cx="3792140" cy="100012"/>
          </a:xfrm>
          <a:prstGeom prst="rect">
            <a:avLst/>
          </a:prstGeom>
          <a:solidFill>
            <a:srgbClr val="F4D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805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ia.cr/2025/159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image" Target="../media/image10.png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image" Target="../media/image11.jpeg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slideLayout" Target="../slideLayouts/slideLayout2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image" Target="../media/image12.png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image" Target="../media/image7.png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image" Target="../media/image8.png"/><Relationship Id="rId115" Type="http://schemas.openxmlformats.org/officeDocument/2006/relationships/image" Target="../media/image13.png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image" Target="../media/image14.png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1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image" Target="../media/image10.png"/><Relationship Id="rId5" Type="http://schemas.openxmlformats.org/officeDocument/2006/relationships/tags" Target="../tags/tag112.xml"/><Relationship Id="rId10" Type="http://schemas.openxmlformats.org/officeDocument/2006/relationships/image" Target="../media/image9.png"/><Relationship Id="rId4" Type="http://schemas.openxmlformats.org/officeDocument/2006/relationships/tags" Target="../tags/tag11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1FF6C-3756-4962-AEC6-95CED4D6E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22831"/>
            <a:ext cx="12192000" cy="1042043"/>
          </a:xfrm>
        </p:spPr>
        <p:txBody>
          <a:bodyPr>
            <a:normAutofit fontScale="90000"/>
          </a:bodyPr>
          <a:lstStyle/>
          <a:p>
            <a:r>
              <a:rPr lang="en-US" altLang="zh-CN" sz="3600" dirty="0">
                <a:solidFill>
                  <a:srgbClr val="5F246D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Round-Efficient Composable Two-Party Quantum Computation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EADB0-77BA-CDB4-8785-A0CB1DF689AA}"/>
              </a:ext>
            </a:extLst>
          </p:cNvPr>
          <p:cNvSpPr txBox="1"/>
          <p:nvPr/>
        </p:nvSpPr>
        <p:spPr>
          <a:xfrm>
            <a:off x="3830863" y="4025063"/>
            <a:ext cx="1994998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>
                <a:cs typeface="Arial" panose="020B0604020202020204" pitchFamily="34" charset="0"/>
              </a:rPr>
              <a:t>Xiao Liang</a:t>
            </a:r>
            <a:endParaRPr lang="en-US" sz="2400" b="1" u="sng" dirty="0"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B4ECE9-BB0E-536C-4684-9238CF75DAFF}"/>
              </a:ext>
            </a:extLst>
          </p:cNvPr>
          <p:cNvSpPr txBox="1"/>
          <p:nvPr/>
        </p:nvSpPr>
        <p:spPr>
          <a:xfrm>
            <a:off x="6542429" y="4334576"/>
            <a:ext cx="1994998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Yuhao Tang</a:t>
            </a:r>
            <a:endParaRPr lang="en-US" sz="24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A5CD821-6D9C-1077-ABD2-A7E59B274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321" y="4922019"/>
            <a:ext cx="2444082" cy="4294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DA7025-3472-EF65-0AB9-D15FCAB75BF5}"/>
              </a:ext>
            </a:extLst>
          </p:cNvPr>
          <p:cNvSpPr txBox="1"/>
          <p:nvPr/>
        </p:nvSpPr>
        <p:spPr>
          <a:xfrm>
            <a:off x="6409141" y="3906752"/>
            <a:ext cx="235416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Omkant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Pandey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B3A020-C5B1-062F-8F33-604362A68CD4}"/>
              </a:ext>
            </a:extLst>
          </p:cNvPr>
          <p:cNvSpPr txBox="1"/>
          <p:nvPr/>
        </p:nvSpPr>
        <p:spPr>
          <a:xfrm>
            <a:off x="9284582" y="4054544"/>
            <a:ext cx="2430667" cy="58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Takashi Yamakawa</a:t>
            </a:r>
            <a:endParaRPr lang="en-US" sz="24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Picture 2" descr="NTT (Nippon Telegraph and Telephone)">
            <a:extLst>
              <a:ext uri="{FF2B5EF4-FFF2-40B4-BE49-F238E27FC236}">
                <a16:creationId xmlns:a16="http://schemas.microsoft.com/office/drawing/2014/main" id="{47D3DA9F-9720-009D-7B5D-E0CB3AA2B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962" y="4922019"/>
            <a:ext cx="889905" cy="34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9E2649-CD69-EEE4-4105-E713C7EA8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767" y="5179996"/>
            <a:ext cx="1219490" cy="4294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FC1968-2848-70C3-3740-997BA510C171}"/>
              </a:ext>
            </a:extLst>
          </p:cNvPr>
          <p:cNvSpPr txBox="1"/>
          <p:nvPr/>
        </p:nvSpPr>
        <p:spPr>
          <a:xfrm>
            <a:off x="685685" y="4025062"/>
            <a:ext cx="1994998" cy="58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Vipul Goyal</a:t>
            </a:r>
            <a:endParaRPr lang="en-US" sz="24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848190-F91C-DE9E-180E-7BB98814C6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39" y="4922020"/>
            <a:ext cx="1952147" cy="3475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369A2C-963A-83F4-0C12-1D7A6757F5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70" y="5564476"/>
            <a:ext cx="2864934" cy="261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1EDB94-E1F8-C114-4A73-EB6FDF2F2A37}"/>
              </a:ext>
            </a:extLst>
          </p:cNvPr>
          <p:cNvSpPr txBox="1"/>
          <p:nvPr/>
        </p:nvSpPr>
        <p:spPr>
          <a:xfrm>
            <a:off x="1243427" y="5186615"/>
            <a:ext cx="873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2396886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61719-ECDB-9AE1-C4CF-46D6C833C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Ideas behind [</a:t>
            </a:r>
            <a:r>
              <a:rPr lang="en-US" dirty="0">
                <a:solidFill>
                  <a:schemeClr val="accent1"/>
                </a:solidFill>
              </a:rPr>
              <a:t>GGJS12</a:t>
            </a:r>
            <a:r>
              <a:rPr lang="en-US" dirty="0"/>
              <a:t>] (1/4)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B47EE-F19E-BFD4-0D01-6810AE2243C5}"/>
              </a:ext>
            </a:extLst>
          </p:cNvPr>
          <p:cNvSpPr txBox="1"/>
          <p:nvPr/>
        </p:nvSpPr>
        <p:spPr>
          <a:xfrm>
            <a:off x="369276" y="1196621"/>
            <a:ext cx="10152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1. Order all the concurrent sessions by the </a:t>
            </a:r>
            <a:r>
              <a:rPr lang="en-US" sz="2400" b="1" dirty="0">
                <a:solidFill>
                  <a:srgbClr val="C00000"/>
                </a:solidFill>
              </a:rPr>
              <a:t>ending moment of </a:t>
            </a:r>
            <a:r>
              <a:rPr lang="en-US" sz="2400" b="1" dirty="0" err="1">
                <a:solidFill>
                  <a:srgbClr val="C00000"/>
                </a:solidFill>
              </a:rPr>
              <a:t>ExtCom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/>
              <a:t>(of the corrupted party):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A41088-05A7-26E9-3643-EE91BA390A18}"/>
              </a:ext>
            </a:extLst>
          </p:cNvPr>
          <p:cNvGrpSpPr/>
          <p:nvPr/>
        </p:nvGrpSpPr>
        <p:grpSpPr>
          <a:xfrm>
            <a:off x="3632170" y="2878349"/>
            <a:ext cx="2001098" cy="1546344"/>
            <a:chOff x="5056001" y="1177420"/>
            <a:chExt cx="1912745" cy="155987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D38EF93-3EF5-3C84-85E0-887C0F06B886}"/>
                </a:ext>
              </a:extLst>
            </p:cNvPr>
            <p:cNvGrpSpPr/>
            <p:nvPr/>
          </p:nvGrpSpPr>
          <p:grpSpPr>
            <a:xfrm>
              <a:off x="5056001" y="1177420"/>
              <a:ext cx="1912741" cy="806753"/>
              <a:chOff x="4367219" y="2567865"/>
              <a:chExt cx="2563417" cy="879292"/>
            </a:xfrm>
          </p:grpSpPr>
          <p:sp>
            <p:nvSpPr>
              <p:cNvPr id="44" name="Arrow: Right 43">
                <a:extLst>
                  <a:ext uri="{FF2B5EF4-FFF2-40B4-BE49-F238E27FC236}">
                    <a16:creationId xmlns:a16="http://schemas.microsoft.com/office/drawing/2014/main" id="{14E33417-1596-B8A0-812B-BB3378D35B30}"/>
                  </a:ext>
                </a:extLst>
              </p:cNvPr>
              <p:cNvSpPr/>
              <p:nvPr/>
            </p:nvSpPr>
            <p:spPr>
              <a:xfrm>
                <a:off x="4367219" y="2567865"/>
                <a:ext cx="2563417" cy="704445"/>
              </a:xfrm>
              <a:prstGeom prst="rightArrow">
                <a:avLst>
                  <a:gd name="adj1" fmla="val 76974"/>
                  <a:gd name="adj2" fmla="val 24198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45" name="TextBox 35">
                <a:extLst>
                  <a:ext uri="{FF2B5EF4-FFF2-40B4-BE49-F238E27FC236}">
                    <a16:creationId xmlns:a16="http://schemas.microsoft.com/office/drawing/2014/main" id="{29FA08B6-5A88-C7CA-17F9-6C68A218DE96}"/>
                  </a:ext>
                </a:extLst>
              </p:cNvPr>
              <p:cNvSpPr txBox="1"/>
              <p:nvPr/>
            </p:nvSpPr>
            <p:spPr>
              <a:xfrm>
                <a:off x="4718687" y="2742712"/>
                <a:ext cx="2049759" cy="704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ExtCom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(</a:t>
                </a:r>
                <a:r>
                  <a:rPr lang="el-GR" dirty="0"/>
                  <a:t>τ</a:t>
                </a:r>
                <a:r>
                  <a:rPr lang="en-US" baseline="-25000" dirty="0">
                    <a:solidFill>
                      <a:srgbClr val="000000"/>
                    </a:solidFill>
                    <a:latin typeface="Helvetica" pitchFamily="2" charset="0"/>
                  </a:rPr>
                  <a:t>A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)</a:t>
                </a:r>
              </a:p>
              <a:p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A47C62E-DA8D-40FC-9145-90FBFA98CDC1}"/>
                </a:ext>
              </a:extLst>
            </p:cNvPr>
            <p:cNvGrpSpPr/>
            <p:nvPr/>
          </p:nvGrpSpPr>
          <p:grpSpPr>
            <a:xfrm>
              <a:off x="5056001" y="1930535"/>
              <a:ext cx="1912745" cy="806755"/>
              <a:chOff x="4367218" y="3593724"/>
              <a:chExt cx="2563422" cy="1283567"/>
            </a:xfrm>
          </p:grpSpPr>
          <p:sp>
            <p:nvSpPr>
              <p:cNvPr id="42" name="Arrow: Right 41">
                <a:extLst>
                  <a:ext uri="{FF2B5EF4-FFF2-40B4-BE49-F238E27FC236}">
                    <a16:creationId xmlns:a16="http://schemas.microsoft.com/office/drawing/2014/main" id="{61D1C968-3B5C-69F8-FE82-47A3918CE2F6}"/>
                  </a:ext>
                </a:extLst>
              </p:cNvPr>
              <p:cNvSpPr/>
              <p:nvPr/>
            </p:nvSpPr>
            <p:spPr>
              <a:xfrm rot="10800000">
                <a:off x="4367218" y="3593724"/>
                <a:ext cx="2563422" cy="966209"/>
              </a:xfrm>
              <a:prstGeom prst="rightArrow">
                <a:avLst>
                  <a:gd name="adj1" fmla="val 76974"/>
                  <a:gd name="adj2" fmla="val 24198"/>
                </a:avLst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3" name="TextBox 33">
                <a:extLst>
                  <a:ext uri="{FF2B5EF4-FFF2-40B4-BE49-F238E27FC236}">
                    <a16:creationId xmlns:a16="http://schemas.microsoft.com/office/drawing/2014/main" id="{87C5ABA9-9539-AD62-ADFE-81009080F23D}"/>
                  </a:ext>
                </a:extLst>
              </p:cNvPr>
              <p:cNvSpPr txBox="1"/>
              <p:nvPr/>
            </p:nvSpPr>
            <p:spPr>
              <a:xfrm>
                <a:off x="4718686" y="3848961"/>
                <a:ext cx="2049758" cy="1028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ExtCom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(</a:t>
                </a:r>
                <a:r>
                  <a:rPr lang="el-GR" dirty="0"/>
                  <a:t>τ</a:t>
                </a:r>
                <a:r>
                  <a:rPr lang="en-US" baseline="-25000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B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)</a:t>
                </a:r>
              </a:p>
              <a:p>
                <a:endParaRPr lang="en-US" dirty="0"/>
              </a:p>
            </p:txBody>
          </p:sp>
        </p:grpSp>
      </p:grpSp>
      <p:sp>
        <p:nvSpPr>
          <p:cNvPr id="5" name="TextBox 67">
            <a:extLst>
              <a:ext uri="{FF2B5EF4-FFF2-40B4-BE49-F238E27FC236}">
                <a16:creationId xmlns:a16="http://schemas.microsoft.com/office/drawing/2014/main" id="{949E9C4D-B0FE-BA42-A078-2157C7C82D33}"/>
              </a:ext>
            </a:extLst>
          </p:cNvPr>
          <p:cNvSpPr txBox="1"/>
          <p:nvPr/>
        </p:nvSpPr>
        <p:spPr>
          <a:xfrm rot="5400000">
            <a:off x="4388153" y="4632569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D41804-4E0F-E21B-12CC-B44B8411E3CB}"/>
              </a:ext>
            </a:extLst>
          </p:cNvPr>
          <p:cNvGrpSpPr/>
          <p:nvPr/>
        </p:nvGrpSpPr>
        <p:grpSpPr>
          <a:xfrm>
            <a:off x="6296141" y="2649415"/>
            <a:ext cx="2001098" cy="2566048"/>
            <a:chOff x="5056001" y="1177420"/>
            <a:chExt cx="1912745" cy="155987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4D72942-E6B7-C8EE-6370-E84E3ED7E78E}"/>
                </a:ext>
              </a:extLst>
            </p:cNvPr>
            <p:cNvGrpSpPr/>
            <p:nvPr/>
          </p:nvGrpSpPr>
          <p:grpSpPr>
            <a:xfrm>
              <a:off x="5056001" y="1177420"/>
              <a:ext cx="1912741" cy="806753"/>
              <a:chOff x="4367219" y="2567865"/>
              <a:chExt cx="2563417" cy="879292"/>
            </a:xfrm>
          </p:grpSpPr>
          <p:sp>
            <p:nvSpPr>
              <p:cNvPr id="38" name="Arrow: Right 37">
                <a:extLst>
                  <a:ext uri="{FF2B5EF4-FFF2-40B4-BE49-F238E27FC236}">
                    <a16:creationId xmlns:a16="http://schemas.microsoft.com/office/drawing/2014/main" id="{905E8320-0B0C-324F-1CA7-6B5745A632E4}"/>
                  </a:ext>
                </a:extLst>
              </p:cNvPr>
              <p:cNvSpPr/>
              <p:nvPr/>
            </p:nvSpPr>
            <p:spPr>
              <a:xfrm>
                <a:off x="4367219" y="2567865"/>
                <a:ext cx="2563417" cy="704445"/>
              </a:xfrm>
              <a:prstGeom prst="rightArrow">
                <a:avLst>
                  <a:gd name="adj1" fmla="val 76974"/>
                  <a:gd name="adj2" fmla="val 24198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39" name="TextBox 79">
                <a:extLst>
                  <a:ext uri="{FF2B5EF4-FFF2-40B4-BE49-F238E27FC236}">
                    <a16:creationId xmlns:a16="http://schemas.microsoft.com/office/drawing/2014/main" id="{BE1DAA2F-7EB0-7911-C15B-D303D579C1BE}"/>
                  </a:ext>
                </a:extLst>
              </p:cNvPr>
              <p:cNvSpPr txBox="1"/>
              <p:nvPr/>
            </p:nvSpPr>
            <p:spPr>
              <a:xfrm>
                <a:off x="4718687" y="2742712"/>
                <a:ext cx="2049759" cy="704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ExtCom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(</a:t>
                </a:r>
                <a:r>
                  <a:rPr lang="el-GR" dirty="0"/>
                  <a:t>τ</a:t>
                </a:r>
                <a:r>
                  <a:rPr lang="en-US" baseline="-25000" dirty="0">
                    <a:solidFill>
                      <a:srgbClr val="000000"/>
                    </a:solidFill>
                    <a:latin typeface="Helvetica" pitchFamily="2" charset="0"/>
                  </a:rPr>
                  <a:t>A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)</a:t>
                </a:r>
              </a:p>
              <a:p>
                <a:endParaRPr lang="en-US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B2C5F3E-5E61-479D-B889-6131848DEFAC}"/>
                </a:ext>
              </a:extLst>
            </p:cNvPr>
            <p:cNvGrpSpPr/>
            <p:nvPr/>
          </p:nvGrpSpPr>
          <p:grpSpPr>
            <a:xfrm>
              <a:off x="5056001" y="1930535"/>
              <a:ext cx="1912745" cy="806755"/>
              <a:chOff x="4367218" y="3593724"/>
              <a:chExt cx="2563422" cy="1283567"/>
            </a:xfrm>
          </p:grpSpPr>
          <p:sp>
            <p:nvSpPr>
              <p:cNvPr id="36" name="Arrow: Right 35">
                <a:extLst>
                  <a:ext uri="{FF2B5EF4-FFF2-40B4-BE49-F238E27FC236}">
                    <a16:creationId xmlns:a16="http://schemas.microsoft.com/office/drawing/2014/main" id="{91B3626B-8FDD-C28C-5637-8A1888072465}"/>
                  </a:ext>
                </a:extLst>
              </p:cNvPr>
              <p:cNvSpPr/>
              <p:nvPr/>
            </p:nvSpPr>
            <p:spPr>
              <a:xfrm rot="10800000">
                <a:off x="4367218" y="3593724"/>
                <a:ext cx="2563422" cy="966209"/>
              </a:xfrm>
              <a:prstGeom prst="rightArrow">
                <a:avLst>
                  <a:gd name="adj1" fmla="val 76974"/>
                  <a:gd name="adj2" fmla="val 24198"/>
                </a:avLst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7" name="TextBox 77">
                <a:extLst>
                  <a:ext uri="{FF2B5EF4-FFF2-40B4-BE49-F238E27FC236}">
                    <a16:creationId xmlns:a16="http://schemas.microsoft.com/office/drawing/2014/main" id="{BBBAAAE9-5D92-D9E3-D5CC-842F0FD4AC61}"/>
                  </a:ext>
                </a:extLst>
              </p:cNvPr>
              <p:cNvSpPr txBox="1"/>
              <p:nvPr/>
            </p:nvSpPr>
            <p:spPr>
              <a:xfrm>
                <a:off x="4718686" y="3848961"/>
                <a:ext cx="2049758" cy="1028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ExtCom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(</a:t>
                </a:r>
                <a:r>
                  <a:rPr lang="el-GR" dirty="0"/>
                  <a:t>τ</a:t>
                </a:r>
                <a:r>
                  <a:rPr lang="en-US" baseline="-25000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B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)</a:t>
                </a:r>
              </a:p>
              <a:p>
                <a:endParaRPr lang="en-US" dirty="0"/>
              </a:p>
            </p:txBody>
          </p:sp>
        </p:grpSp>
      </p:grpSp>
      <p:sp>
        <p:nvSpPr>
          <p:cNvPr id="7" name="TextBox 80">
            <a:extLst>
              <a:ext uri="{FF2B5EF4-FFF2-40B4-BE49-F238E27FC236}">
                <a16:creationId xmlns:a16="http://schemas.microsoft.com/office/drawing/2014/main" id="{E4803420-AA76-39A2-16F1-B00DF516BB32}"/>
              </a:ext>
            </a:extLst>
          </p:cNvPr>
          <p:cNvSpPr txBox="1"/>
          <p:nvPr/>
        </p:nvSpPr>
        <p:spPr>
          <a:xfrm rot="5400000">
            <a:off x="7007864" y="5407571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AE3B826-A8C4-3910-0EDD-51E29F4ADF6D}"/>
              </a:ext>
            </a:extLst>
          </p:cNvPr>
          <p:cNvGrpSpPr/>
          <p:nvPr/>
        </p:nvGrpSpPr>
        <p:grpSpPr>
          <a:xfrm>
            <a:off x="9132437" y="2296115"/>
            <a:ext cx="2001098" cy="2919347"/>
            <a:chOff x="5056001" y="1177420"/>
            <a:chExt cx="1912745" cy="180267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860BC46-958C-B82B-F36C-2C4C8C2B9213}"/>
                </a:ext>
              </a:extLst>
            </p:cNvPr>
            <p:cNvGrpSpPr/>
            <p:nvPr/>
          </p:nvGrpSpPr>
          <p:grpSpPr>
            <a:xfrm>
              <a:off x="5056001" y="1177420"/>
              <a:ext cx="1912741" cy="806753"/>
              <a:chOff x="4367219" y="2567865"/>
              <a:chExt cx="2563417" cy="879292"/>
            </a:xfrm>
          </p:grpSpPr>
          <p:sp>
            <p:nvSpPr>
              <p:cNvPr id="32" name="Arrow: Right 31">
                <a:extLst>
                  <a:ext uri="{FF2B5EF4-FFF2-40B4-BE49-F238E27FC236}">
                    <a16:creationId xmlns:a16="http://schemas.microsoft.com/office/drawing/2014/main" id="{7D0DCD2F-D714-FBEB-A540-9072803B29C1}"/>
                  </a:ext>
                </a:extLst>
              </p:cNvPr>
              <p:cNvSpPr/>
              <p:nvPr/>
            </p:nvSpPr>
            <p:spPr>
              <a:xfrm>
                <a:off x="4367219" y="2567865"/>
                <a:ext cx="2563417" cy="704445"/>
              </a:xfrm>
              <a:prstGeom prst="rightArrow">
                <a:avLst>
                  <a:gd name="adj1" fmla="val 76974"/>
                  <a:gd name="adj2" fmla="val 24198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33" name="TextBox 90">
                <a:extLst>
                  <a:ext uri="{FF2B5EF4-FFF2-40B4-BE49-F238E27FC236}">
                    <a16:creationId xmlns:a16="http://schemas.microsoft.com/office/drawing/2014/main" id="{AC232824-7191-74EF-0ABA-438A1AA609A7}"/>
                  </a:ext>
                </a:extLst>
              </p:cNvPr>
              <p:cNvSpPr txBox="1"/>
              <p:nvPr/>
            </p:nvSpPr>
            <p:spPr>
              <a:xfrm>
                <a:off x="4718687" y="2742712"/>
                <a:ext cx="2049759" cy="704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ExtCom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(</a:t>
                </a:r>
                <a:r>
                  <a:rPr lang="el-GR" dirty="0"/>
                  <a:t>τ</a:t>
                </a:r>
                <a:r>
                  <a:rPr lang="en-US" baseline="-25000" dirty="0">
                    <a:solidFill>
                      <a:srgbClr val="000000"/>
                    </a:solidFill>
                    <a:latin typeface="Helvetica" pitchFamily="2" charset="0"/>
                  </a:rPr>
                  <a:t>A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)</a:t>
                </a:r>
              </a:p>
              <a:p>
                <a:endParaRPr lang="en-US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83383B-013B-A4E3-14FC-51F6C654B806}"/>
                </a:ext>
              </a:extLst>
            </p:cNvPr>
            <p:cNvGrpSpPr/>
            <p:nvPr/>
          </p:nvGrpSpPr>
          <p:grpSpPr>
            <a:xfrm>
              <a:off x="5056001" y="1959038"/>
              <a:ext cx="1912745" cy="1021061"/>
              <a:chOff x="4367218" y="3639073"/>
              <a:chExt cx="2563422" cy="1624533"/>
            </a:xfrm>
          </p:grpSpPr>
          <p:sp>
            <p:nvSpPr>
              <p:cNvPr id="30" name="Arrow: Right 29">
                <a:extLst>
                  <a:ext uri="{FF2B5EF4-FFF2-40B4-BE49-F238E27FC236}">
                    <a16:creationId xmlns:a16="http://schemas.microsoft.com/office/drawing/2014/main" id="{EDCD03C0-AD2E-C7DE-F524-4E7725C9F1C4}"/>
                  </a:ext>
                </a:extLst>
              </p:cNvPr>
              <p:cNvSpPr/>
              <p:nvPr/>
            </p:nvSpPr>
            <p:spPr>
              <a:xfrm rot="10800000">
                <a:off x="4367218" y="3639073"/>
                <a:ext cx="2563422" cy="1624533"/>
              </a:xfrm>
              <a:prstGeom prst="rightArrow">
                <a:avLst>
                  <a:gd name="adj1" fmla="val 76974"/>
                  <a:gd name="adj2" fmla="val 24198"/>
                </a:avLst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1" name="TextBox 88">
                <a:extLst>
                  <a:ext uri="{FF2B5EF4-FFF2-40B4-BE49-F238E27FC236}">
                    <a16:creationId xmlns:a16="http://schemas.microsoft.com/office/drawing/2014/main" id="{28BAE3DB-9535-84F0-CF9D-7A137D2FEAF2}"/>
                  </a:ext>
                </a:extLst>
              </p:cNvPr>
              <p:cNvSpPr txBox="1"/>
              <p:nvPr/>
            </p:nvSpPr>
            <p:spPr>
              <a:xfrm>
                <a:off x="4718686" y="4027482"/>
                <a:ext cx="2049758" cy="1028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ExtCom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(</a:t>
                </a:r>
                <a:r>
                  <a:rPr lang="el-GR" dirty="0"/>
                  <a:t>τ</a:t>
                </a:r>
                <a:r>
                  <a:rPr lang="en-US" baseline="-25000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B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)</a:t>
                </a:r>
              </a:p>
              <a:p>
                <a:endParaRPr lang="en-US" dirty="0"/>
              </a:p>
            </p:txBody>
          </p:sp>
        </p:grpSp>
      </p:grpSp>
      <p:sp>
        <p:nvSpPr>
          <p:cNvPr id="9" name="TextBox 91">
            <a:extLst>
              <a:ext uri="{FF2B5EF4-FFF2-40B4-BE49-F238E27FC236}">
                <a16:creationId xmlns:a16="http://schemas.microsoft.com/office/drawing/2014/main" id="{7EABD524-0C92-7B92-BA2E-0C97D14F0E36}"/>
              </a:ext>
            </a:extLst>
          </p:cNvPr>
          <p:cNvSpPr txBox="1"/>
          <p:nvPr/>
        </p:nvSpPr>
        <p:spPr>
          <a:xfrm rot="5400000">
            <a:off x="9844160" y="5166866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06">
            <a:extLst>
              <a:ext uri="{FF2B5EF4-FFF2-40B4-BE49-F238E27FC236}">
                <a16:creationId xmlns:a16="http://schemas.microsoft.com/office/drawing/2014/main" id="{D27F4B28-3D84-41D0-CA35-2ABF6572EB86}"/>
              </a:ext>
            </a:extLst>
          </p:cNvPr>
          <p:cNvSpPr txBox="1"/>
          <p:nvPr/>
        </p:nvSpPr>
        <p:spPr>
          <a:xfrm>
            <a:off x="3906538" y="5927227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Session y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03962EB9-B32A-250C-BC48-DF2E354E86D1}"/>
              </a:ext>
            </a:extLst>
          </p:cNvPr>
          <p:cNvSpPr txBox="1"/>
          <p:nvPr/>
        </p:nvSpPr>
        <p:spPr>
          <a:xfrm>
            <a:off x="6586018" y="5927227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Session k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F6C1BA0B-5179-876F-0924-E0B9FE5B84F0}"/>
              </a:ext>
            </a:extLst>
          </p:cNvPr>
          <p:cNvSpPr txBox="1"/>
          <p:nvPr/>
        </p:nvSpPr>
        <p:spPr>
          <a:xfrm>
            <a:off x="9406805" y="5934238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Session i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65D0AF84-6FDD-42D5-FC01-CA2FEF2D2B32}"/>
              </a:ext>
            </a:extLst>
          </p:cNvPr>
          <p:cNvSpPr txBox="1"/>
          <p:nvPr/>
        </p:nvSpPr>
        <p:spPr>
          <a:xfrm rot="10800000">
            <a:off x="5575264" y="4314244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93DAEFBF-13B1-B320-BB8A-EEDAE0851E01}"/>
              </a:ext>
            </a:extLst>
          </p:cNvPr>
          <p:cNvSpPr txBox="1"/>
          <p:nvPr/>
        </p:nvSpPr>
        <p:spPr>
          <a:xfrm rot="10800000">
            <a:off x="8428175" y="4599473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A7007828-7B53-202F-A2D7-9745FADBA05A}"/>
              </a:ext>
            </a:extLst>
          </p:cNvPr>
          <p:cNvSpPr txBox="1"/>
          <p:nvPr/>
        </p:nvSpPr>
        <p:spPr>
          <a:xfrm>
            <a:off x="3251542" y="4047881"/>
            <a:ext cx="520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</a:rPr>
              <a:t>l</a:t>
            </a:r>
            <a:r>
              <a:rPr lang="en-US" sz="2800" baseline="-25000" dirty="0">
                <a:solidFill>
                  <a:srgbClr val="C00000"/>
                </a:solidFill>
              </a:rPr>
              <a:t>th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2E972017-430B-6A0C-F8CC-E1BB8ADE682A}"/>
              </a:ext>
            </a:extLst>
          </p:cNvPr>
          <p:cNvSpPr txBox="1"/>
          <p:nvPr/>
        </p:nvSpPr>
        <p:spPr>
          <a:xfrm>
            <a:off x="5797457" y="4629005"/>
            <a:ext cx="83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</a:rPr>
              <a:t>l+1</a:t>
            </a:r>
            <a:r>
              <a:rPr lang="en-US" sz="2800" baseline="-25000" dirty="0">
                <a:solidFill>
                  <a:srgbClr val="C00000"/>
                </a:solidFill>
              </a:rPr>
              <a:t>th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80DEEB23-B0BE-EFFE-F04A-2CF5FB2E80FB}"/>
              </a:ext>
            </a:extLst>
          </p:cNvPr>
          <p:cNvSpPr txBox="1"/>
          <p:nvPr/>
        </p:nvSpPr>
        <p:spPr>
          <a:xfrm>
            <a:off x="8762707" y="4953853"/>
            <a:ext cx="83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</a:rPr>
              <a:t>l+2</a:t>
            </a:r>
            <a:r>
              <a:rPr lang="en-US" sz="2800" baseline="-25000" dirty="0">
                <a:solidFill>
                  <a:srgbClr val="C00000"/>
                </a:solidFill>
              </a:rPr>
              <a:t>th</a:t>
            </a:r>
            <a:endParaRPr lang="en-US" sz="2800" dirty="0">
              <a:solidFill>
                <a:srgbClr val="C00000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FD9079-881B-439E-329B-1A1EE9FF3316}"/>
              </a:ext>
            </a:extLst>
          </p:cNvPr>
          <p:cNvGrpSpPr/>
          <p:nvPr/>
        </p:nvGrpSpPr>
        <p:grpSpPr>
          <a:xfrm>
            <a:off x="1114067" y="2296115"/>
            <a:ext cx="2001098" cy="1546344"/>
            <a:chOff x="5056001" y="1177420"/>
            <a:chExt cx="1912745" cy="155987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BA22482-B53F-3E3A-F5BD-48EEF9CC9D6F}"/>
                </a:ext>
              </a:extLst>
            </p:cNvPr>
            <p:cNvGrpSpPr/>
            <p:nvPr/>
          </p:nvGrpSpPr>
          <p:grpSpPr>
            <a:xfrm>
              <a:off x="5056001" y="1177420"/>
              <a:ext cx="1912741" cy="806753"/>
              <a:chOff x="4367219" y="2567865"/>
              <a:chExt cx="2563417" cy="879292"/>
            </a:xfrm>
          </p:grpSpPr>
          <p:sp>
            <p:nvSpPr>
              <p:cNvPr id="26" name="Arrow: Right 25">
                <a:extLst>
                  <a:ext uri="{FF2B5EF4-FFF2-40B4-BE49-F238E27FC236}">
                    <a16:creationId xmlns:a16="http://schemas.microsoft.com/office/drawing/2014/main" id="{02139E6D-29B7-3E4B-3D1B-51EABCC703DF}"/>
                  </a:ext>
                </a:extLst>
              </p:cNvPr>
              <p:cNvSpPr/>
              <p:nvPr/>
            </p:nvSpPr>
            <p:spPr>
              <a:xfrm>
                <a:off x="4367219" y="2567865"/>
                <a:ext cx="2563417" cy="704445"/>
              </a:xfrm>
              <a:prstGeom prst="rightArrow">
                <a:avLst>
                  <a:gd name="adj1" fmla="val 76974"/>
                  <a:gd name="adj2" fmla="val 24198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7" name="TextBox 21">
                <a:extLst>
                  <a:ext uri="{FF2B5EF4-FFF2-40B4-BE49-F238E27FC236}">
                    <a16:creationId xmlns:a16="http://schemas.microsoft.com/office/drawing/2014/main" id="{C80ED30A-B904-3807-8A61-D576666EF1C6}"/>
                  </a:ext>
                </a:extLst>
              </p:cNvPr>
              <p:cNvSpPr txBox="1"/>
              <p:nvPr/>
            </p:nvSpPr>
            <p:spPr>
              <a:xfrm>
                <a:off x="4718687" y="2742712"/>
                <a:ext cx="2049759" cy="704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ExtCom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(</a:t>
                </a:r>
                <a:r>
                  <a:rPr lang="el-GR" dirty="0"/>
                  <a:t>τ</a:t>
                </a:r>
                <a:r>
                  <a:rPr lang="en-US" baseline="-25000" dirty="0">
                    <a:solidFill>
                      <a:srgbClr val="000000"/>
                    </a:solidFill>
                    <a:latin typeface="Helvetica" pitchFamily="2" charset="0"/>
                  </a:rPr>
                  <a:t>A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)</a:t>
                </a:r>
              </a:p>
              <a:p>
                <a:endParaRPr lang="en-US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0BBDC42-D6E6-DF6E-6EB5-7AF1954830CD}"/>
                </a:ext>
              </a:extLst>
            </p:cNvPr>
            <p:cNvGrpSpPr/>
            <p:nvPr/>
          </p:nvGrpSpPr>
          <p:grpSpPr>
            <a:xfrm>
              <a:off x="5056001" y="1930535"/>
              <a:ext cx="1912745" cy="806755"/>
              <a:chOff x="4367218" y="3593724"/>
              <a:chExt cx="2563422" cy="1283567"/>
            </a:xfrm>
          </p:grpSpPr>
          <p:sp>
            <p:nvSpPr>
              <p:cNvPr id="24" name="Arrow: Right 23">
                <a:extLst>
                  <a:ext uri="{FF2B5EF4-FFF2-40B4-BE49-F238E27FC236}">
                    <a16:creationId xmlns:a16="http://schemas.microsoft.com/office/drawing/2014/main" id="{43614DAC-4410-BD9C-17DF-6BFBF761B2D4}"/>
                  </a:ext>
                </a:extLst>
              </p:cNvPr>
              <p:cNvSpPr/>
              <p:nvPr/>
            </p:nvSpPr>
            <p:spPr>
              <a:xfrm rot="10800000">
                <a:off x="4367218" y="3593724"/>
                <a:ext cx="2563422" cy="966209"/>
              </a:xfrm>
              <a:prstGeom prst="rightArrow">
                <a:avLst>
                  <a:gd name="adj1" fmla="val 76974"/>
                  <a:gd name="adj2" fmla="val 24198"/>
                </a:avLst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5" name="TextBox 19">
                <a:extLst>
                  <a:ext uri="{FF2B5EF4-FFF2-40B4-BE49-F238E27FC236}">
                    <a16:creationId xmlns:a16="http://schemas.microsoft.com/office/drawing/2014/main" id="{623869B3-4D2E-ECB5-41F3-9D402456399F}"/>
                  </a:ext>
                </a:extLst>
              </p:cNvPr>
              <p:cNvSpPr txBox="1"/>
              <p:nvPr/>
            </p:nvSpPr>
            <p:spPr>
              <a:xfrm>
                <a:off x="4718686" y="3848961"/>
                <a:ext cx="2049758" cy="1028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ExtCom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(</a:t>
                </a:r>
                <a:r>
                  <a:rPr lang="el-GR" dirty="0"/>
                  <a:t>τ</a:t>
                </a:r>
                <a:r>
                  <a:rPr lang="en-US" baseline="-25000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B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)</a:t>
                </a:r>
              </a:p>
              <a:p>
                <a:endParaRPr lang="en-US" dirty="0"/>
              </a:p>
            </p:txBody>
          </p:sp>
        </p:grpSp>
      </p:grpSp>
      <p:sp>
        <p:nvSpPr>
          <p:cNvPr id="19" name="TextBox 22">
            <a:extLst>
              <a:ext uri="{FF2B5EF4-FFF2-40B4-BE49-F238E27FC236}">
                <a16:creationId xmlns:a16="http://schemas.microsoft.com/office/drawing/2014/main" id="{E723CF1D-2DC2-61FD-532F-14FB099117E4}"/>
              </a:ext>
            </a:extLst>
          </p:cNvPr>
          <p:cNvSpPr txBox="1"/>
          <p:nvPr/>
        </p:nvSpPr>
        <p:spPr>
          <a:xfrm rot="5400000">
            <a:off x="1825790" y="4034567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23">
            <a:extLst>
              <a:ext uri="{FF2B5EF4-FFF2-40B4-BE49-F238E27FC236}">
                <a16:creationId xmlns:a16="http://schemas.microsoft.com/office/drawing/2014/main" id="{81FD52B5-9C79-3ED8-477D-E5C875AA4C00}"/>
              </a:ext>
            </a:extLst>
          </p:cNvPr>
          <p:cNvSpPr txBox="1"/>
          <p:nvPr/>
        </p:nvSpPr>
        <p:spPr>
          <a:xfrm>
            <a:off x="1273211" y="5927226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Session r</a:t>
            </a: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AC89C020-C24E-C2EB-BC9E-9FC7F6E706CF}"/>
              </a:ext>
            </a:extLst>
          </p:cNvPr>
          <p:cNvSpPr txBox="1"/>
          <p:nvPr/>
        </p:nvSpPr>
        <p:spPr>
          <a:xfrm>
            <a:off x="542950" y="3351617"/>
            <a:ext cx="95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</a:rPr>
              <a:t>l-1</a:t>
            </a:r>
            <a:r>
              <a:rPr lang="en-US" sz="2800" baseline="-25000" dirty="0">
                <a:solidFill>
                  <a:srgbClr val="C00000"/>
                </a:solidFill>
              </a:rPr>
              <a:t>th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8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513F2-6549-04C8-484A-29A849DDA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B928A-5C69-E13D-0818-495393B99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Ideas behind [</a:t>
            </a:r>
            <a:r>
              <a:rPr lang="en-US" dirty="0">
                <a:solidFill>
                  <a:schemeClr val="accent1"/>
                </a:solidFill>
              </a:rPr>
              <a:t>GGJS12</a:t>
            </a:r>
            <a:r>
              <a:rPr lang="en-US" dirty="0"/>
              <a:t>] (2/4)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C1481E-54FA-6FE3-23FB-77C26C4FEC8E}"/>
              </a:ext>
            </a:extLst>
          </p:cNvPr>
          <p:cNvSpPr txBox="1"/>
          <p:nvPr/>
        </p:nvSpPr>
        <p:spPr>
          <a:xfrm>
            <a:off x="697523" y="1189892"/>
            <a:ext cx="7895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2. In hybrid </a:t>
            </a:r>
            <a:r>
              <a:rPr lang="en-US" sz="2400" b="1" dirty="0">
                <a:solidFill>
                  <a:srgbClr val="C00000"/>
                </a:solidFill>
              </a:rPr>
              <a:t>H</a:t>
            </a:r>
            <a:r>
              <a:rPr lang="en-US" sz="2400" b="1" baseline="-25000" dirty="0">
                <a:solidFill>
                  <a:srgbClr val="C00000"/>
                </a:solidFill>
              </a:rPr>
              <a:t>l</a:t>
            </a:r>
            <a:r>
              <a:rPr lang="en-US" sz="2400" b="1" dirty="0"/>
              <a:t>, rewind the first </a:t>
            </a:r>
            <a:r>
              <a:rPr lang="en-US" sz="2400" b="1" dirty="0">
                <a:solidFill>
                  <a:srgbClr val="C00000"/>
                </a:solidFill>
              </a:rPr>
              <a:t>l</a:t>
            </a:r>
            <a:r>
              <a:rPr lang="en-US" sz="2400" b="1" dirty="0"/>
              <a:t> sessions: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AAE9580-29DE-4B61-6A6C-129E53526A2E}"/>
              </a:ext>
            </a:extLst>
          </p:cNvPr>
          <p:cNvGrpSpPr/>
          <p:nvPr/>
        </p:nvGrpSpPr>
        <p:grpSpPr>
          <a:xfrm>
            <a:off x="1105463" y="2037723"/>
            <a:ext cx="2001098" cy="1876859"/>
            <a:chOff x="5056001" y="1177420"/>
            <a:chExt cx="1912745" cy="1559870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4A6D655A-703A-B00C-2486-D660D2A566ED}"/>
                </a:ext>
              </a:extLst>
            </p:cNvPr>
            <p:cNvGrpSpPr/>
            <p:nvPr/>
          </p:nvGrpSpPr>
          <p:grpSpPr>
            <a:xfrm>
              <a:off x="5056001" y="1177420"/>
              <a:ext cx="1912741" cy="806753"/>
              <a:chOff x="4367219" y="2567865"/>
              <a:chExt cx="2563417" cy="879292"/>
            </a:xfrm>
          </p:grpSpPr>
          <p:sp>
            <p:nvSpPr>
              <p:cNvPr id="85" name="Arrow: Right 84">
                <a:extLst>
                  <a:ext uri="{FF2B5EF4-FFF2-40B4-BE49-F238E27FC236}">
                    <a16:creationId xmlns:a16="http://schemas.microsoft.com/office/drawing/2014/main" id="{51ECD5F2-5348-7C9B-1711-F897C102D189}"/>
                  </a:ext>
                </a:extLst>
              </p:cNvPr>
              <p:cNvSpPr/>
              <p:nvPr/>
            </p:nvSpPr>
            <p:spPr>
              <a:xfrm>
                <a:off x="4367219" y="2567865"/>
                <a:ext cx="2563417" cy="704445"/>
              </a:xfrm>
              <a:prstGeom prst="rightArrow">
                <a:avLst>
                  <a:gd name="adj1" fmla="val 76974"/>
                  <a:gd name="adj2" fmla="val 24198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86" name="TextBox 35">
                <a:extLst>
                  <a:ext uri="{FF2B5EF4-FFF2-40B4-BE49-F238E27FC236}">
                    <a16:creationId xmlns:a16="http://schemas.microsoft.com/office/drawing/2014/main" id="{DA1C9D09-F801-4D76-074D-EC81CA18EC57}"/>
                  </a:ext>
                </a:extLst>
              </p:cNvPr>
              <p:cNvSpPr txBox="1"/>
              <p:nvPr/>
            </p:nvSpPr>
            <p:spPr>
              <a:xfrm>
                <a:off x="4718687" y="2742712"/>
                <a:ext cx="2049759" cy="704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ExtCom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(</a:t>
                </a:r>
                <a:r>
                  <a:rPr lang="el-GR" dirty="0"/>
                  <a:t>τ</a:t>
                </a:r>
                <a:r>
                  <a:rPr lang="en-US" baseline="-25000" dirty="0">
                    <a:solidFill>
                      <a:srgbClr val="000000"/>
                    </a:solidFill>
                    <a:latin typeface="Helvetica" pitchFamily="2" charset="0"/>
                  </a:rPr>
                  <a:t>A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)</a:t>
                </a:r>
              </a:p>
              <a:p>
                <a:endParaRPr lang="en-US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22DAC42-5A84-CC70-11B7-B5191CF2BF2B}"/>
                </a:ext>
              </a:extLst>
            </p:cNvPr>
            <p:cNvGrpSpPr/>
            <p:nvPr/>
          </p:nvGrpSpPr>
          <p:grpSpPr>
            <a:xfrm>
              <a:off x="5056001" y="1930535"/>
              <a:ext cx="1912745" cy="806755"/>
              <a:chOff x="4367218" y="3593724"/>
              <a:chExt cx="2563422" cy="1283567"/>
            </a:xfrm>
          </p:grpSpPr>
          <p:sp>
            <p:nvSpPr>
              <p:cNvPr id="83" name="Arrow: Right 82">
                <a:extLst>
                  <a:ext uri="{FF2B5EF4-FFF2-40B4-BE49-F238E27FC236}">
                    <a16:creationId xmlns:a16="http://schemas.microsoft.com/office/drawing/2014/main" id="{2891AABB-25A6-A722-4D95-F5713A9C7688}"/>
                  </a:ext>
                </a:extLst>
              </p:cNvPr>
              <p:cNvSpPr/>
              <p:nvPr/>
            </p:nvSpPr>
            <p:spPr>
              <a:xfrm rot="10800000">
                <a:off x="4367218" y="3593724"/>
                <a:ext cx="2563422" cy="966209"/>
              </a:xfrm>
              <a:prstGeom prst="rightArrow">
                <a:avLst>
                  <a:gd name="adj1" fmla="val 76974"/>
                  <a:gd name="adj2" fmla="val 24198"/>
                </a:avLst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4" name="TextBox 33">
                <a:extLst>
                  <a:ext uri="{FF2B5EF4-FFF2-40B4-BE49-F238E27FC236}">
                    <a16:creationId xmlns:a16="http://schemas.microsoft.com/office/drawing/2014/main" id="{36553545-50DF-4D49-7CEB-688BED7EC3AE}"/>
                  </a:ext>
                </a:extLst>
              </p:cNvPr>
              <p:cNvSpPr txBox="1"/>
              <p:nvPr/>
            </p:nvSpPr>
            <p:spPr>
              <a:xfrm>
                <a:off x="4718686" y="3848961"/>
                <a:ext cx="2049758" cy="1028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ExtCom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(</a:t>
                </a:r>
                <a:r>
                  <a:rPr lang="el-GR" dirty="0"/>
                  <a:t>τ</a:t>
                </a:r>
                <a:r>
                  <a:rPr lang="en-US" baseline="-25000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B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)</a:t>
                </a:r>
              </a:p>
              <a:p>
                <a:endParaRPr lang="en-US" dirty="0"/>
              </a:p>
            </p:txBody>
          </p:sp>
        </p:grpSp>
      </p:grpSp>
      <p:sp>
        <p:nvSpPr>
          <p:cNvPr id="48" name="TextBox 67">
            <a:extLst>
              <a:ext uri="{FF2B5EF4-FFF2-40B4-BE49-F238E27FC236}">
                <a16:creationId xmlns:a16="http://schemas.microsoft.com/office/drawing/2014/main" id="{C203341C-A329-F42E-62AA-364608639865}"/>
              </a:ext>
            </a:extLst>
          </p:cNvPr>
          <p:cNvSpPr txBox="1"/>
          <p:nvPr/>
        </p:nvSpPr>
        <p:spPr>
          <a:xfrm rot="5400000">
            <a:off x="1628684" y="4846385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3715D4C-59FD-E8F5-C9BF-EC490618C779}"/>
              </a:ext>
            </a:extLst>
          </p:cNvPr>
          <p:cNvGrpSpPr/>
          <p:nvPr/>
        </p:nvGrpSpPr>
        <p:grpSpPr>
          <a:xfrm>
            <a:off x="5479177" y="2478104"/>
            <a:ext cx="2001098" cy="1546344"/>
            <a:chOff x="5056001" y="1177420"/>
            <a:chExt cx="1912745" cy="1559870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F62F8FB-30EC-56AB-B090-A5E2E8AB4AC5}"/>
                </a:ext>
              </a:extLst>
            </p:cNvPr>
            <p:cNvGrpSpPr/>
            <p:nvPr/>
          </p:nvGrpSpPr>
          <p:grpSpPr>
            <a:xfrm>
              <a:off x="5056001" y="1177420"/>
              <a:ext cx="1912741" cy="806753"/>
              <a:chOff x="4367219" y="2567865"/>
              <a:chExt cx="2563417" cy="879292"/>
            </a:xfrm>
          </p:grpSpPr>
          <p:sp>
            <p:nvSpPr>
              <p:cNvPr id="79" name="Arrow: Right 78">
                <a:extLst>
                  <a:ext uri="{FF2B5EF4-FFF2-40B4-BE49-F238E27FC236}">
                    <a16:creationId xmlns:a16="http://schemas.microsoft.com/office/drawing/2014/main" id="{05396395-6B30-BEAB-65EC-7C35B34F9198}"/>
                  </a:ext>
                </a:extLst>
              </p:cNvPr>
              <p:cNvSpPr/>
              <p:nvPr/>
            </p:nvSpPr>
            <p:spPr>
              <a:xfrm>
                <a:off x="4367219" y="2567865"/>
                <a:ext cx="2563417" cy="704445"/>
              </a:xfrm>
              <a:prstGeom prst="rightArrow">
                <a:avLst>
                  <a:gd name="adj1" fmla="val 76974"/>
                  <a:gd name="adj2" fmla="val 24198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1D06CC1-EA4F-42E3-85B9-B2FF91E5A0BF}"/>
                  </a:ext>
                </a:extLst>
              </p:cNvPr>
              <p:cNvSpPr txBox="1"/>
              <p:nvPr/>
            </p:nvSpPr>
            <p:spPr>
              <a:xfrm>
                <a:off x="4718687" y="2742712"/>
                <a:ext cx="2049759" cy="704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ExtCom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(</a:t>
                </a:r>
                <a:r>
                  <a:rPr lang="el-GR" dirty="0"/>
                  <a:t>τ</a:t>
                </a:r>
                <a:r>
                  <a:rPr lang="en-US" baseline="-25000" dirty="0">
                    <a:solidFill>
                      <a:srgbClr val="000000"/>
                    </a:solidFill>
                    <a:latin typeface="Helvetica" pitchFamily="2" charset="0"/>
                  </a:rPr>
                  <a:t>A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)</a:t>
                </a:r>
              </a:p>
              <a:p>
                <a:endParaRPr lang="en-US" dirty="0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ABB90521-D0CE-5974-5E87-099A037B2D73}"/>
                </a:ext>
              </a:extLst>
            </p:cNvPr>
            <p:cNvGrpSpPr/>
            <p:nvPr/>
          </p:nvGrpSpPr>
          <p:grpSpPr>
            <a:xfrm>
              <a:off x="5056001" y="1930535"/>
              <a:ext cx="1912745" cy="806755"/>
              <a:chOff x="4367218" y="3593724"/>
              <a:chExt cx="2563422" cy="1283567"/>
            </a:xfrm>
          </p:grpSpPr>
          <p:sp>
            <p:nvSpPr>
              <p:cNvPr id="77" name="Arrow: Right 76">
                <a:extLst>
                  <a:ext uri="{FF2B5EF4-FFF2-40B4-BE49-F238E27FC236}">
                    <a16:creationId xmlns:a16="http://schemas.microsoft.com/office/drawing/2014/main" id="{CB59BD23-CA1D-6868-B5FD-E8C1CE67888D}"/>
                  </a:ext>
                </a:extLst>
              </p:cNvPr>
              <p:cNvSpPr/>
              <p:nvPr/>
            </p:nvSpPr>
            <p:spPr>
              <a:xfrm rot="10800000">
                <a:off x="4367218" y="3593724"/>
                <a:ext cx="2563422" cy="966209"/>
              </a:xfrm>
              <a:prstGeom prst="rightArrow">
                <a:avLst>
                  <a:gd name="adj1" fmla="val 76974"/>
                  <a:gd name="adj2" fmla="val 24198"/>
                </a:avLst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F4F6CC7-8EA8-2AA2-4062-6D8B596524A0}"/>
                  </a:ext>
                </a:extLst>
              </p:cNvPr>
              <p:cNvSpPr txBox="1"/>
              <p:nvPr/>
            </p:nvSpPr>
            <p:spPr>
              <a:xfrm>
                <a:off x="4718686" y="3848961"/>
                <a:ext cx="2049758" cy="1028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ExtCom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(</a:t>
                </a:r>
                <a:r>
                  <a:rPr lang="el-GR" dirty="0"/>
                  <a:t>τ</a:t>
                </a:r>
                <a:r>
                  <a:rPr lang="en-US" baseline="-25000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B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)</a:t>
                </a:r>
              </a:p>
              <a:p>
                <a:endParaRPr lang="en-US" dirty="0"/>
              </a:p>
            </p:txBody>
          </p:sp>
        </p:grpSp>
      </p:grpSp>
      <p:sp>
        <p:nvSpPr>
          <p:cNvPr id="50" name="TextBox 80">
            <a:extLst>
              <a:ext uri="{FF2B5EF4-FFF2-40B4-BE49-F238E27FC236}">
                <a16:creationId xmlns:a16="http://schemas.microsoft.com/office/drawing/2014/main" id="{436B7BEB-F7DC-5E0E-12EB-7798FD7DAFFF}"/>
              </a:ext>
            </a:extLst>
          </p:cNvPr>
          <p:cNvSpPr txBox="1"/>
          <p:nvPr/>
        </p:nvSpPr>
        <p:spPr>
          <a:xfrm rot="5400000">
            <a:off x="6307010" y="3984332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434B78D-BFD2-776A-7E2C-5E1F5F54D17B}"/>
              </a:ext>
            </a:extLst>
          </p:cNvPr>
          <p:cNvGrpSpPr/>
          <p:nvPr/>
        </p:nvGrpSpPr>
        <p:grpSpPr>
          <a:xfrm>
            <a:off x="9091381" y="1669535"/>
            <a:ext cx="2001098" cy="3097492"/>
            <a:chOff x="5056001" y="1177420"/>
            <a:chExt cx="1912745" cy="155987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62D03C7F-DE78-42D3-D4F5-62DA4B1624D8}"/>
                </a:ext>
              </a:extLst>
            </p:cNvPr>
            <p:cNvGrpSpPr/>
            <p:nvPr/>
          </p:nvGrpSpPr>
          <p:grpSpPr>
            <a:xfrm>
              <a:off x="5056001" y="1177420"/>
              <a:ext cx="1912741" cy="806753"/>
              <a:chOff x="4367219" y="2567865"/>
              <a:chExt cx="2563417" cy="879292"/>
            </a:xfrm>
          </p:grpSpPr>
          <p:sp>
            <p:nvSpPr>
              <p:cNvPr id="73" name="Arrow: Right 72">
                <a:extLst>
                  <a:ext uri="{FF2B5EF4-FFF2-40B4-BE49-F238E27FC236}">
                    <a16:creationId xmlns:a16="http://schemas.microsoft.com/office/drawing/2014/main" id="{E7B31F32-2B99-6CAC-47ED-B56AD6D74BA9}"/>
                  </a:ext>
                </a:extLst>
              </p:cNvPr>
              <p:cNvSpPr/>
              <p:nvPr/>
            </p:nvSpPr>
            <p:spPr>
              <a:xfrm>
                <a:off x="4367219" y="2567865"/>
                <a:ext cx="2563417" cy="704445"/>
              </a:xfrm>
              <a:prstGeom prst="rightArrow">
                <a:avLst>
                  <a:gd name="adj1" fmla="val 76974"/>
                  <a:gd name="adj2" fmla="val 24198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74" name="TextBox 90">
                <a:extLst>
                  <a:ext uri="{FF2B5EF4-FFF2-40B4-BE49-F238E27FC236}">
                    <a16:creationId xmlns:a16="http://schemas.microsoft.com/office/drawing/2014/main" id="{526ADC0D-B7D2-276A-0855-F723F7F0633F}"/>
                  </a:ext>
                </a:extLst>
              </p:cNvPr>
              <p:cNvSpPr txBox="1"/>
              <p:nvPr/>
            </p:nvSpPr>
            <p:spPr>
              <a:xfrm>
                <a:off x="4718687" y="2742712"/>
                <a:ext cx="2049759" cy="704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ExtCom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(</a:t>
                </a:r>
                <a:r>
                  <a:rPr lang="el-GR" dirty="0"/>
                  <a:t>τ</a:t>
                </a:r>
                <a:r>
                  <a:rPr lang="en-US" baseline="-25000" dirty="0">
                    <a:solidFill>
                      <a:srgbClr val="000000"/>
                    </a:solidFill>
                    <a:latin typeface="Helvetica" pitchFamily="2" charset="0"/>
                  </a:rPr>
                  <a:t>A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)</a:t>
                </a:r>
              </a:p>
              <a:p>
                <a:endParaRPr lang="en-US" dirty="0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61AC8B9-1BB4-F5E0-19EE-7E96AF31D705}"/>
                </a:ext>
              </a:extLst>
            </p:cNvPr>
            <p:cNvGrpSpPr/>
            <p:nvPr/>
          </p:nvGrpSpPr>
          <p:grpSpPr>
            <a:xfrm>
              <a:off x="5056001" y="1930535"/>
              <a:ext cx="1912745" cy="806755"/>
              <a:chOff x="4367218" y="3593724"/>
              <a:chExt cx="2563422" cy="1283567"/>
            </a:xfrm>
          </p:grpSpPr>
          <p:sp>
            <p:nvSpPr>
              <p:cNvPr id="71" name="Arrow: Right 70">
                <a:extLst>
                  <a:ext uri="{FF2B5EF4-FFF2-40B4-BE49-F238E27FC236}">
                    <a16:creationId xmlns:a16="http://schemas.microsoft.com/office/drawing/2014/main" id="{88CBDF57-3FF1-3EF2-2EBE-2275296517F9}"/>
                  </a:ext>
                </a:extLst>
              </p:cNvPr>
              <p:cNvSpPr/>
              <p:nvPr/>
            </p:nvSpPr>
            <p:spPr>
              <a:xfrm rot="10800000">
                <a:off x="4367218" y="3593724"/>
                <a:ext cx="2563422" cy="966209"/>
              </a:xfrm>
              <a:prstGeom prst="rightArrow">
                <a:avLst>
                  <a:gd name="adj1" fmla="val 76974"/>
                  <a:gd name="adj2" fmla="val 24198"/>
                </a:avLst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2" name="TextBox 88">
                <a:extLst>
                  <a:ext uri="{FF2B5EF4-FFF2-40B4-BE49-F238E27FC236}">
                    <a16:creationId xmlns:a16="http://schemas.microsoft.com/office/drawing/2014/main" id="{A13FE5A4-351B-9FCC-7879-6BBBEB691A3A}"/>
                  </a:ext>
                </a:extLst>
              </p:cNvPr>
              <p:cNvSpPr txBox="1"/>
              <p:nvPr/>
            </p:nvSpPr>
            <p:spPr>
              <a:xfrm>
                <a:off x="4718686" y="3848961"/>
                <a:ext cx="2049758" cy="1028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ExtCom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(</a:t>
                </a:r>
                <a:r>
                  <a:rPr lang="el-GR" dirty="0"/>
                  <a:t>τ</a:t>
                </a:r>
                <a:r>
                  <a:rPr lang="en-US" baseline="-25000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B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)</a:t>
                </a:r>
              </a:p>
              <a:p>
                <a:endParaRPr lang="en-US" dirty="0"/>
              </a:p>
            </p:txBody>
          </p:sp>
        </p:grpSp>
      </p:grpSp>
      <p:sp>
        <p:nvSpPr>
          <p:cNvPr id="52" name="TextBox 91">
            <a:extLst>
              <a:ext uri="{FF2B5EF4-FFF2-40B4-BE49-F238E27FC236}">
                <a16:creationId xmlns:a16="http://schemas.microsoft.com/office/drawing/2014/main" id="{97453592-3E62-1425-04BD-F8FE4B35EAE5}"/>
              </a:ext>
            </a:extLst>
          </p:cNvPr>
          <p:cNvSpPr txBox="1"/>
          <p:nvPr/>
        </p:nvSpPr>
        <p:spPr>
          <a:xfrm rot="5400000">
            <a:off x="9803104" y="4325250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12">
            <a:extLst>
              <a:ext uri="{FF2B5EF4-FFF2-40B4-BE49-F238E27FC236}">
                <a16:creationId xmlns:a16="http://schemas.microsoft.com/office/drawing/2014/main" id="{FC4D6873-10E2-1FDA-7572-BA2E0804B097}"/>
              </a:ext>
            </a:extLst>
          </p:cNvPr>
          <p:cNvSpPr txBox="1"/>
          <p:nvPr/>
        </p:nvSpPr>
        <p:spPr>
          <a:xfrm rot="10800000">
            <a:off x="7949320" y="4117375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13">
            <a:extLst>
              <a:ext uri="{FF2B5EF4-FFF2-40B4-BE49-F238E27FC236}">
                <a16:creationId xmlns:a16="http://schemas.microsoft.com/office/drawing/2014/main" id="{1331240A-0B0C-8ED4-678A-7F9EDBF82608}"/>
              </a:ext>
            </a:extLst>
          </p:cNvPr>
          <p:cNvSpPr txBox="1"/>
          <p:nvPr/>
        </p:nvSpPr>
        <p:spPr>
          <a:xfrm>
            <a:off x="171134" y="3565097"/>
            <a:ext cx="520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</a:rPr>
              <a:t>l</a:t>
            </a:r>
            <a:r>
              <a:rPr lang="en-US" sz="2800" baseline="-25000" dirty="0">
                <a:solidFill>
                  <a:srgbClr val="C00000"/>
                </a:solidFill>
              </a:rPr>
              <a:t>th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8" name="TextBox 14">
            <a:extLst>
              <a:ext uri="{FF2B5EF4-FFF2-40B4-BE49-F238E27FC236}">
                <a16:creationId xmlns:a16="http://schemas.microsoft.com/office/drawing/2014/main" id="{8F53DAA2-54A8-8A56-4AFD-FA6614E711F7}"/>
              </a:ext>
            </a:extLst>
          </p:cNvPr>
          <p:cNvSpPr txBox="1"/>
          <p:nvPr/>
        </p:nvSpPr>
        <p:spPr>
          <a:xfrm>
            <a:off x="5100485" y="3826707"/>
            <a:ext cx="83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</a:rPr>
              <a:t>l+1</a:t>
            </a:r>
            <a:r>
              <a:rPr lang="en-US" sz="2800" baseline="-25000" dirty="0">
                <a:solidFill>
                  <a:srgbClr val="C00000"/>
                </a:solidFill>
              </a:rPr>
              <a:t>th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9" name="TextBox 15">
            <a:extLst>
              <a:ext uri="{FF2B5EF4-FFF2-40B4-BE49-F238E27FC236}">
                <a16:creationId xmlns:a16="http://schemas.microsoft.com/office/drawing/2014/main" id="{635D595D-CB41-B1AE-66A5-F0734981775E}"/>
              </a:ext>
            </a:extLst>
          </p:cNvPr>
          <p:cNvSpPr txBox="1"/>
          <p:nvPr/>
        </p:nvSpPr>
        <p:spPr>
          <a:xfrm>
            <a:off x="9083580" y="4526784"/>
            <a:ext cx="83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</a:rPr>
              <a:t>l+2</a:t>
            </a:r>
            <a:r>
              <a:rPr lang="en-US" sz="2800" baseline="-25000" dirty="0">
                <a:solidFill>
                  <a:srgbClr val="C00000"/>
                </a:solidFill>
              </a:rPr>
              <a:t>th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80DBA2F8-02F0-6FA9-BC99-6E64902ABA1D}"/>
              </a:ext>
            </a:extLst>
          </p:cNvPr>
          <p:cNvSpPr/>
          <p:nvPr/>
        </p:nvSpPr>
        <p:spPr>
          <a:xfrm rot="13156160">
            <a:off x="768386" y="2969538"/>
            <a:ext cx="852382" cy="799452"/>
          </a:xfrm>
          <a:prstGeom prst="arc">
            <a:avLst>
              <a:gd name="adj1" fmla="val 16200000"/>
              <a:gd name="adj2" fmla="val 1649055"/>
            </a:avLst>
          </a:prstGeom>
          <a:ln w="34925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00CE6DBE-ADF3-8F12-F667-72E4F21BC18A}"/>
              </a:ext>
            </a:extLst>
          </p:cNvPr>
          <p:cNvSpPr/>
          <p:nvPr/>
        </p:nvSpPr>
        <p:spPr>
          <a:xfrm rot="13156160">
            <a:off x="1089598" y="2967190"/>
            <a:ext cx="852382" cy="799452"/>
          </a:xfrm>
          <a:prstGeom prst="arc">
            <a:avLst>
              <a:gd name="adj1" fmla="val 16200000"/>
              <a:gd name="adj2" fmla="val 1649055"/>
            </a:avLst>
          </a:prstGeom>
          <a:ln w="34925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517E36D0-FB42-B329-B92C-A5A9C66F8D6E}"/>
              </a:ext>
            </a:extLst>
          </p:cNvPr>
          <p:cNvSpPr/>
          <p:nvPr/>
        </p:nvSpPr>
        <p:spPr>
          <a:xfrm rot="13156160">
            <a:off x="1396742" y="2992979"/>
            <a:ext cx="852382" cy="799452"/>
          </a:xfrm>
          <a:prstGeom prst="arc">
            <a:avLst>
              <a:gd name="adj1" fmla="val 16200000"/>
              <a:gd name="adj2" fmla="val 1649055"/>
            </a:avLst>
          </a:prstGeom>
          <a:ln w="34925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E45E5D88-C6E6-4BF0-B98B-D6021106CC60}"/>
              </a:ext>
            </a:extLst>
          </p:cNvPr>
          <p:cNvSpPr/>
          <p:nvPr/>
        </p:nvSpPr>
        <p:spPr>
          <a:xfrm rot="13156160">
            <a:off x="1732022" y="3004702"/>
            <a:ext cx="852382" cy="799452"/>
          </a:xfrm>
          <a:prstGeom prst="arc">
            <a:avLst>
              <a:gd name="adj1" fmla="val 16200000"/>
              <a:gd name="adj2" fmla="val 1649055"/>
            </a:avLst>
          </a:prstGeom>
          <a:ln w="34925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5" name="Arc 64">
            <a:extLst>
              <a:ext uri="{FF2B5EF4-FFF2-40B4-BE49-F238E27FC236}">
                <a16:creationId xmlns:a16="http://schemas.microsoft.com/office/drawing/2014/main" id="{8B11FB6D-F4CB-15E0-BE4B-9D7C14D0FD7D}"/>
              </a:ext>
            </a:extLst>
          </p:cNvPr>
          <p:cNvSpPr/>
          <p:nvPr/>
        </p:nvSpPr>
        <p:spPr>
          <a:xfrm rot="13156160">
            <a:off x="2109505" y="3002359"/>
            <a:ext cx="852382" cy="799452"/>
          </a:xfrm>
          <a:prstGeom prst="arc">
            <a:avLst>
              <a:gd name="adj1" fmla="val 16200000"/>
              <a:gd name="adj2" fmla="val 1649055"/>
            </a:avLst>
          </a:prstGeom>
          <a:ln w="34925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BC7C896E-3190-BF97-0BFF-DAEDE3DE05C8}"/>
              </a:ext>
            </a:extLst>
          </p:cNvPr>
          <p:cNvSpPr/>
          <p:nvPr/>
        </p:nvSpPr>
        <p:spPr>
          <a:xfrm rot="13156160">
            <a:off x="2486991" y="2985943"/>
            <a:ext cx="852382" cy="799452"/>
          </a:xfrm>
          <a:prstGeom prst="arc">
            <a:avLst>
              <a:gd name="adj1" fmla="val 16200000"/>
              <a:gd name="adj2" fmla="val 1649055"/>
            </a:avLst>
          </a:prstGeom>
          <a:ln w="34925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7" name="TextBox 22">
            <a:extLst>
              <a:ext uri="{FF2B5EF4-FFF2-40B4-BE49-F238E27FC236}">
                <a16:creationId xmlns:a16="http://schemas.microsoft.com/office/drawing/2014/main" id="{2D471547-A383-D804-5B42-1A93E590B668}"/>
              </a:ext>
            </a:extLst>
          </p:cNvPr>
          <p:cNvSpPr txBox="1"/>
          <p:nvPr/>
        </p:nvSpPr>
        <p:spPr>
          <a:xfrm>
            <a:off x="848423" y="3743019"/>
            <a:ext cx="1582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solidFill>
                  <a:srgbClr val="0070C0"/>
                </a:solidFill>
              </a:rPr>
              <a:t>Rewinding </a:t>
            </a:r>
          </a:p>
          <a:p>
            <a:r>
              <a:rPr lang="en-US" sz="2200" b="1" dirty="0">
                <a:solidFill>
                  <a:srgbClr val="0070C0"/>
                </a:solidFill>
              </a:rPr>
              <a:t>threads</a:t>
            </a:r>
          </a:p>
        </p:txBody>
      </p:sp>
      <p:sp>
        <p:nvSpPr>
          <p:cNvPr id="68" name="TextBox 44">
            <a:extLst>
              <a:ext uri="{FF2B5EF4-FFF2-40B4-BE49-F238E27FC236}">
                <a16:creationId xmlns:a16="http://schemas.microsoft.com/office/drawing/2014/main" id="{5AD273D7-3F18-A4AD-BD40-DB13415A2E95}"/>
              </a:ext>
            </a:extLst>
          </p:cNvPr>
          <p:cNvSpPr txBox="1"/>
          <p:nvPr/>
        </p:nvSpPr>
        <p:spPr>
          <a:xfrm>
            <a:off x="5479176" y="5740767"/>
            <a:ext cx="6108660" cy="707886"/>
          </a:xfrm>
          <a:prstGeom prst="rect">
            <a:avLst/>
          </a:prstGeom>
          <a:noFill/>
          <a:ln>
            <a:solidFill>
              <a:srgbClr val="5F246D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7030A0"/>
                </a:solidFill>
              </a:rPr>
              <a:t>Reactive rewinding: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</a:rPr>
              <a:t>use the real execution (with real inputs to each party)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22D8187-00A9-25E8-8E43-F839193CC528}"/>
              </a:ext>
            </a:extLst>
          </p:cNvPr>
          <p:cNvCxnSpPr>
            <a:cxnSpLocks/>
          </p:cNvCxnSpPr>
          <p:nvPr/>
        </p:nvCxnSpPr>
        <p:spPr>
          <a:xfrm>
            <a:off x="4916009" y="1816023"/>
            <a:ext cx="0" cy="4948534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12E1958-B3F6-7CBF-9891-84F22D2A411F}"/>
              </a:ext>
            </a:extLst>
          </p:cNvPr>
          <p:cNvCxnSpPr>
            <a:cxnSpLocks/>
          </p:cNvCxnSpPr>
          <p:nvPr/>
        </p:nvCxnSpPr>
        <p:spPr>
          <a:xfrm>
            <a:off x="2909605" y="3019310"/>
            <a:ext cx="0" cy="35690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22">
            <a:extLst>
              <a:ext uri="{FF2B5EF4-FFF2-40B4-BE49-F238E27FC236}">
                <a16:creationId xmlns:a16="http://schemas.microsoft.com/office/drawing/2014/main" id="{9623DADB-6B2A-90F7-2941-D3677F353F3A}"/>
              </a:ext>
            </a:extLst>
          </p:cNvPr>
          <p:cNvSpPr txBox="1"/>
          <p:nvPr/>
        </p:nvSpPr>
        <p:spPr>
          <a:xfrm>
            <a:off x="3078036" y="4290290"/>
            <a:ext cx="2008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solidFill>
                  <a:srgbClr val="0070C0"/>
                </a:solidFill>
              </a:rPr>
              <a:t>Main thread with td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B4458A8-E2BA-B101-D3F7-1F6B51733A97}"/>
              </a:ext>
            </a:extLst>
          </p:cNvPr>
          <p:cNvCxnSpPr>
            <a:cxnSpLocks/>
          </p:cNvCxnSpPr>
          <p:nvPr/>
        </p:nvCxnSpPr>
        <p:spPr>
          <a:xfrm>
            <a:off x="248209" y="3587542"/>
            <a:ext cx="11529280" cy="43381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826925-2709-5A46-6478-8D54EA56A640}"/>
              </a:ext>
            </a:extLst>
          </p:cNvPr>
          <p:cNvCxnSpPr>
            <a:cxnSpLocks/>
          </p:cNvCxnSpPr>
          <p:nvPr/>
        </p:nvCxnSpPr>
        <p:spPr>
          <a:xfrm>
            <a:off x="259916" y="3024836"/>
            <a:ext cx="11529280" cy="43381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084F2F-FEF3-BDBB-7A27-095E5DC011A0}"/>
              </a:ext>
            </a:extLst>
          </p:cNvPr>
          <p:cNvCxnSpPr>
            <a:cxnSpLocks/>
          </p:cNvCxnSpPr>
          <p:nvPr/>
        </p:nvCxnSpPr>
        <p:spPr>
          <a:xfrm>
            <a:off x="7155531" y="3609232"/>
            <a:ext cx="426676" cy="2116455"/>
          </a:xfrm>
          <a:prstGeom prst="straightConnector1">
            <a:avLst/>
          </a:prstGeom>
          <a:ln w="28575">
            <a:solidFill>
              <a:srgbClr val="5F2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E8006E-4CA7-D5FB-AB0F-7417E3ADE3B1}"/>
              </a:ext>
            </a:extLst>
          </p:cNvPr>
          <p:cNvCxnSpPr>
            <a:cxnSpLocks/>
          </p:cNvCxnSpPr>
          <p:nvPr/>
        </p:nvCxnSpPr>
        <p:spPr>
          <a:xfrm flipH="1">
            <a:off x="9705917" y="3629746"/>
            <a:ext cx="1064457" cy="2119382"/>
          </a:xfrm>
          <a:prstGeom prst="straightConnector1">
            <a:avLst/>
          </a:prstGeom>
          <a:ln w="28575">
            <a:solidFill>
              <a:srgbClr val="5F2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44">
            <a:extLst>
              <a:ext uri="{FF2B5EF4-FFF2-40B4-BE49-F238E27FC236}">
                <a16:creationId xmlns:a16="http://schemas.microsoft.com/office/drawing/2014/main" id="{47728692-5013-6977-756B-BD39A15158AF}"/>
              </a:ext>
            </a:extLst>
          </p:cNvPr>
          <p:cNvSpPr txBox="1"/>
          <p:nvPr/>
        </p:nvSpPr>
        <p:spPr>
          <a:xfrm>
            <a:off x="193241" y="5725687"/>
            <a:ext cx="2337435" cy="400110"/>
          </a:xfrm>
          <a:prstGeom prst="rect">
            <a:avLst/>
          </a:prstGeom>
          <a:noFill/>
          <a:ln>
            <a:solidFill>
              <a:srgbClr val="5F246D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7030A0"/>
                </a:solidFill>
              </a:rPr>
              <a:t>Proactive rewinding!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5091F4F-F361-F8AB-7CEC-34C913113312}"/>
              </a:ext>
            </a:extLst>
          </p:cNvPr>
          <p:cNvCxnSpPr>
            <a:cxnSpLocks/>
          </p:cNvCxnSpPr>
          <p:nvPr/>
        </p:nvCxnSpPr>
        <p:spPr>
          <a:xfrm>
            <a:off x="955729" y="3631804"/>
            <a:ext cx="140515" cy="2117324"/>
          </a:xfrm>
          <a:prstGeom prst="straightConnector1">
            <a:avLst/>
          </a:prstGeom>
          <a:ln w="28575">
            <a:solidFill>
              <a:srgbClr val="5F2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76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/>
      <p:bldP spid="68" grpId="0" animBg="1"/>
      <p:bldP spid="93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715C3-2862-9BBF-BA83-2184DD50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Ideas behind [</a:t>
            </a:r>
            <a:r>
              <a:rPr lang="en-US" dirty="0">
                <a:solidFill>
                  <a:schemeClr val="accent1"/>
                </a:solidFill>
              </a:rPr>
              <a:t>GGJS12</a:t>
            </a:r>
            <a:r>
              <a:rPr lang="en-US" dirty="0"/>
              <a:t>] (3/4)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60652D-DC6B-F763-4637-C468C47A6E20}"/>
              </a:ext>
            </a:extLst>
          </p:cNvPr>
          <p:cNvSpPr txBox="1"/>
          <p:nvPr/>
        </p:nvSpPr>
        <p:spPr>
          <a:xfrm>
            <a:off x="880401" y="1326717"/>
            <a:ext cx="801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Observe that in the final hybrid: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Every session’s </a:t>
            </a:r>
            <a:r>
              <a:rPr lang="en-US" sz="2400" dirty="0" err="1"/>
              <a:t>ExtCom</a:t>
            </a:r>
            <a:r>
              <a:rPr lang="en-US" sz="2400" dirty="0"/>
              <a:t> are rewound due to two reasons: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u="sng" dirty="0">
                <a:solidFill>
                  <a:srgbClr val="5F246D"/>
                </a:solidFill>
              </a:rPr>
              <a:t>Reactive rewinding</a:t>
            </a:r>
            <a:r>
              <a:rPr lang="en-US" altLang="zh-CN" sz="2400" dirty="0">
                <a:solidFill>
                  <a:srgbClr val="5F246D"/>
                </a:solidFill>
              </a:rPr>
              <a:t>:</a:t>
            </a:r>
            <a:r>
              <a:rPr lang="en-US" altLang="zh-CN" sz="2400" dirty="0"/>
              <a:t> using real execution with true inputs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u="sng" dirty="0">
                <a:solidFill>
                  <a:srgbClr val="5F246D"/>
                </a:solidFill>
              </a:rPr>
              <a:t>Proactive rewinding</a:t>
            </a:r>
            <a:r>
              <a:rPr lang="en-US" altLang="zh-CN" sz="2400" dirty="0">
                <a:solidFill>
                  <a:srgbClr val="5F246D"/>
                </a:solidFill>
              </a:rPr>
              <a:t>: </a:t>
            </a:r>
            <a:r>
              <a:rPr lang="en-US" altLang="zh-CN" sz="2400" dirty="0"/>
              <a:t>using the extracted trapdoor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91906D-E6EF-58F9-9579-07DD9080E56C}"/>
              </a:ext>
            </a:extLst>
          </p:cNvPr>
          <p:cNvSpPr txBox="1"/>
          <p:nvPr/>
        </p:nvSpPr>
        <p:spPr>
          <a:xfrm>
            <a:off x="880401" y="3540762"/>
            <a:ext cx="10127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This strategy: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Avoids “nested rewinding”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But the final hybrid cannot serve as a valid </a:t>
            </a:r>
            <a:r>
              <a:rPr lang="en-US" sz="2400" b="1" dirty="0"/>
              <a:t>Simulator</a:t>
            </a:r>
            <a:r>
              <a:rPr lang="en-US" sz="2400" dirty="0"/>
              <a:t> yet: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still use true inputs in </a:t>
            </a:r>
            <a:r>
              <a:rPr lang="en-US" sz="2400" u="sng" dirty="0">
                <a:solidFill>
                  <a:srgbClr val="5F246D"/>
                </a:solidFill>
              </a:rPr>
              <a:t>reactive rewinding</a:t>
            </a:r>
            <a:r>
              <a:rPr lang="en-US" sz="2400" dirty="0"/>
              <a:t> threads.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19B53D-19C9-9921-42EF-2F2E8C5F7159}"/>
              </a:ext>
            </a:extLst>
          </p:cNvPr>
          <p:cNvSpPr txBox="1"/>
          <p:nvPr/>
        </p:nvSpPr>
        <p:spPr>
          <a:xfrm>
            <a:off x="880401" y="5546796"/>
            <a:ext cx="72448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Final step: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Get rid of</a:t>
            </a:r>
            <a:r>
              <a:rPr lang="en-US" sz="2400" dirty="0">
                <a:solidFill>
                  <a:srgbClr val="5F246D"/>
                </a:solidFill>
              </a:rPr>
              <a:t> </a:t>
            </a:r>
            <a:r>
              <a:rPr lang="en-US" sz="2400" u="sng" dirty="0">
                <a:solidFill>
                  <a:srgbClr val="5F246D"/>
                </a:solidFill>
              </a:rPr>
              <a:t>reactive rewinding</a:t>
            </a:r>
            <a:r>
              <a:rPr lang="en-US" sz="2400" dirty="0"/>
              <a:t> by </a:t>
            </a:r>
            <a:r>
              <a:rPr lang="en-US" sz="2400" u="sng" dirty="0">
                <a:solidFill>
                  <a:srgbClr val="5F246D"/>
                </a:solidFill>
              </a:rPr>
              <a:t>brute-force extraction</a:t>
            </a:r>
          </a:p>
        </p:txBody>
      </p:sp>
    </p:spTree>
    <p:extLst>
      <p:ext uri="{BB962C8B-B14F-4D97-AF65-F5344CB8AC3E}">
        <p14:creationId xmlns:p14="http://schemas.microsoft.com/office/powerpoint/2010/main" val="84746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A0D35-1AE4-E2D6-9AEE-02386A34C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Ideas behind [</a:t>
            </a:r>
            <a:r>
              <a:rPr lang="en-US" dirty="0">
                <a:solidFill>
                  <a:schemeClr val="accent1"/>
                </a:solidFill>
              </a:rPr>
              <a:t>GGJS12</a:t>
            </a:r>
            <a:r>
              <a:rPr lang="en-US" dirty="0"/>
              <a:t>] (4/4)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6C8B30-8092-289C-9470-2BF83718E34C}"/>
              </a:ext>
            </a:extLst>
          </p:cNvPr>
          <p:cNvGrpSpPr/>
          <p:nvPr/>
        </p:nvGrpSpPr>
        <p:grpSpPr>
          <a:xfrm>
            <a:off x="1562666" y="1299166"/>
            <a:ext cx="2001098" cy="1876859"/>
            <a:chOff x="5056001" y="1177420"/>
            <a:chExt cx="1912745" cy="155987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E98895A-7A51-7A1C-4D42-2187AFED257D}"/>
                </a:ext>
              </a:extLst>
            </p:cNvPr>
            <p:cNvGrpSpPr/>
            <p:nvPr/>
          </p:nvGrpSpPr>
          <p:grpSpPr>
            <a:xfrm>
              <a:off x="5056001" y="1177420"/>
              <a:ext cx="1912741" cy="806753"/>
              <a:chOff x="4367219" y="2567865"/>
              <a:chExt cx="2563417" cy="879292"/>
            </a:xfrm>
          </p:grpSpPr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CC026692-BBC7-D4B4-295E-378631E2AF26}"/>
                  </a:ext>
                </a:extLst>
              </p:cNvPr>
              <p:cNvSpPr/>
              <p:nvPr/>
            </p:nvSpPr>
            <p:spPr>
              <a:xfrm>
                <a:off x="4367219" y="2567865"/>
                <a:ext cx="2563417" cy="704445"/>
              </a:xfrm>
              <a:prstGeom prst="rightArrow">
                <a:avLst>
                  <a:gd name="adj1" fmla="val 76974"/>
                  <a:gd name="adj2" fmla="val 24198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0" name="TextBox 35">
                <a:extLst>
                  <a:ext uri="{FF2B5EF4-FFF2-40B4-BE49-F238E27FC236}">
                    <a16:creationId xmlns:a16="http://schemas.microsoft.com/office/drawing/2014/main" id="{024301C4-8872-8FE4-2630-8A516C051512}"/>
                  </a:ext>
                </a:extLst>
              </p:cNvPr>
              <p:cNvSpPr txBox="1"/>
              <p:nvPr/>
            </p:nvSpPr>
            <p:spPr>
              <a:xfrm>
                <a:off x="4718687" y="2742712"/>
                <a:ext cx="2049759" cy="704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ExtCom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(</a:t>
                </a:r>
                <a:r>
                  <a:rPr lang="el-GR" dirty="0"/>
                  <a:t>τ</a:t>
                </a:r>
                <a:r>
                  <a:rPr lang="en-US" baseline="-25000" dirty="0">
                    <a:solidFill>
                      <a:srgbClr val="000000"/>
                    </a:solidFill>
                    <a:latin typeface="Helvetica" pitchFamily="2" charset="0"/>
                  </a:rPr>
                  <a:t>A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)</a:t>
                </a:r>
              </a:p>
              <a:p>
                <a:endParaRPr lang="en-US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30724DD-2260-78A7-49BE-C6CA30B75472}"/>
                </a:ext>
              </a:extLst>
            </p:cNvPr>
            <p:cNvGrpSpPr/>
            <p:nvPr/>
          </p:nvGrpSpPr>
          <p:grpSpPr>
            <a:xfrm>
              <a:off x="5056001" y="1930535"/>
              <a:ext cx="1912745" cy="806755"/>
              <a:chOff x="4367218" y="3593724"/>
              <a:chExt cx="2563422" cy="1283567"/>
            </a:xfrm>
          </p:grpSpPr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0DFA2F19-C0E8-AD98-2023-BB7458D78533}"/>
                  </a:ext>
                </a:extLst>
              </p:cNvPr>
              <p:cNvSpPr/>
              <p:nvPr/>
            </p:nvSpPr>
            <p:spPr>
              <a:xfrm rot="10800000">
                <a:off x="4367218" y="3593724"/>
                <a:ext cx="2563422" cy="966209"/>
              </a:xfrm>
              <a:prstGeom prst="rightArrow">
                <a:avLst>
                  <a:gd name="adj1" fmla="val 76974"/>
                  <a:gd name="adj2" fmla="val 24198"/>
                </a:avLst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" name="TextBox 33">
                <a:extLst>
                  <a:ext uri="{FF2B5EF4-FFF2-40B4-BE49-F238E27FC236}">
                    <a16:creationId xmlns:a16="http://schemas.microsoft.com/office/drawing/2014/main" id="{A1EF2896-F0F7-B542-8D6D-D8F988FE6FA1}"/>
                  </a:ext>
                </a:extLst>
              </p:cNvPr>
              <p:cNvSpPr txBox="1"/>
              <p:nvPr/>
            </p:nvSpPr>
            <p:spPr>
              <a:xfrm>
                <a:off x="4718686" y="3848961"/>
                <a:ext cx="2049758" cy="1028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ExtCom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(</a:t>
                </a:r>
                <a:r>
                  <a:rPr lang="el-GR" dirty="0"/>
                  <a:t>τ</a:t>
                </a:r>
                <a:r>
                  <a:rPr lang="en-US" baseline="-25000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B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)</a:t>
                </a:r>
              </a:p>
              <a:p>
                <a:endParaRPr lang="en-US" dirty="0"/>
              </a:p>
            </p:txBody>
          </p:sp>
        </p:grpSp>
      </p:grpSp>
      <p:sp>
        <p:nvSpPr>
          <p:cNvPr id="11" name="TextBox 67">
            <a:extLst>
              <a:ext uri="{FF2B5EF4-FFF2-40B4-BE49-F238E27FC236}">
                <a16:creationId xmlns:a16="http://schemas.microsoft.com/office/drawing/2014/main" id="{5BBA9E68-ED1B-EBA3-833D-3A24F4D5FA37}"/>
              </a:ext>
            </a:extLst>
          </p:cNvPr>
          <p:cNvSpPr txBox="1"/>
          <p:nvPr/>
        </p:nvSpPr>
        <p:spPr>
          <a:xfrm rot="5400000">
            <a:off x="2335487" y="3541368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2C0C2A1A-4B5C-3211-652F-4D03B5414C4F}"/>
              </a:ext>
            </a:extLst>
          </p:cNvPr>
          <p:cNvSpPr txBox="1"/>
          <p:nvPr/>
        </p:nvSpPr>
        <p:spPr>
          <a:xfrm>
            <a:off x="628337" y="2826540"/>
            <a:ext cx="520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</a:rPr>
              <a:t>l</a:t>
            </a:r>
            <a:r>
              <a:rPr lang="en-US" sz="2800" baseline="-25000" dirty="0">
                <a:solidFill>
                  <a:srgbClr val="C00000"/>
                </a:solidFill>
              </a:rPr>
              <a:t>th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68141C0-F4CA-4501-C1F0-31B6A85ACB40}"/>
              </a:ext>
            </a:extLst>
          </p:cNvPr>
          <p:cNvSpPr/>
          <p:nvPr/>
        </p:nvSpPr>
        <p:spPr>
          <a:xfrm rot="13156160">
            <a:off x="1225589" y="2230981"/>
            <a:ext cx="852382" cy="799452"/>
          </a:xfrm>
          <a:prstGeom prst="arc">
            <a:avLst>
              <a:gd name="adj1" fmla="val 16200000"/>
              <a:gd name="adj2" fmla="val 1649055"/>
            </a:avLst>
          </a:prstGeom>
          <a:ln w="34925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6C43EE32-D430-23D1-5C61-CF436B2EB56E}"/>
              </a:ext>
            </a:extLst>
          </p:cNvPr>
          <p:cNvSpPr/>
          <p:nvPr/>
        </p:nvSpPr>
        <p:spPr>
          <a:xfrm rot="13156160">
            <a:off x="1546801" y="2228633"/>
            <a:ext cx="852382" cy="799452"/>
          </a:xfrm>
          <a:prstGeom prst="arc">
            <a:avLst>
              <a:gd name="adj1" fmla="val 16200000"/>
              <a:gd name="adj2" fmla="val 1649055"/>
            </a:avLst>
          </a:prstGeom>
          <a:ln w="34925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3AD972D8-4024-F227-BD13-4653575DC24E}"/>
              </a:ext>
            </a:extLst>
          </p:cNvPr>
          <p:cNvSpPr/>
          <p:nvPr/>
        </p:nvSpPr>
        <p:spPr>
          <a:xfrm rot="13156160">
            <a:off x="1853945" y="2254422"/>
            <a:ext cx="852382" cy="799452"/>
          </a:xfrm>
          <a:prstGeom prst="arc">
            <a:avLst>
              <a:gd name="adj1" fmla="val 16200000"/>
              <a:gd name="adj2" fmla="val 1649055"/>
            </a:avLst>
          </a:prstGeom>
          <a:ln w="34925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5C216FC6-078A-6C36-3B9F-CB446BD9FEC2}"/>
              </a:ext>
            </a:extLst>
          </p:cNvPr>
          <p:cNvSpPr/>
          <p:nvPr/>
        </p:nvSpPr>
        <p:spPr>
          <a:xfrm rot="13156160">
            <a:off x="2189225" y="2266145"/>
            <a:ext cx="852382" cy="799452"/>
          </a:xfrm>
          <a:prstGeom prst="arc">
            <a:avLst>
              <a:gd name="adj1" fmla="val 16200000"/>
              <a:gd name="adj2" fmla="val 1649055"/>
            </a:avLst>
          </a:prstGeom>
          <a:ln w="34925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F1FFEE1C-68D0-B9C4-EE5D-1C16412C37AB}"/>
              </a:ext>
            </a:extLst>
          </p:cNvPr>
          <p:cNvSpPr/>
          <p:nvPr/>
        </p:nvSpPr>
        <p:spPr>
          <a:xfrm rot="13156160">
            <a:off x="2566708" y="2263802"/>
            <a:ext cx="852382" cy="799452"/>
          </a:xfrm>
          <a:prstGeom prst="arc">
            <a:avLst>
              <a:gd name="adj1" fmla="val 16200000"/>
              <a:gd name="adj2" fmla="val 1649055"/>
            </a:avLst>
          </a:prstGeom>
          <a:ln w="34925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6AAF998B-6A80-52BC-6C4D-A31A761E4E26}"/>
              </a:ext>
            </a:extLst>
          </p:cNvPr>
          <p:cNvSpPr/>
          <p:nvPr/>
        </p:nvSpPr>
        <p:spPr>
          <a:xfrm rot="13156160">
            <a:off x="2944194" y="2247386"/>
            <a:ext cx="852382" cy="799452"/>
          </a:xfrm>
          <a:prstGeom prst="arc">
            <a:avLst>
              <a:gd name="adj1" fmla="val 16200000"/>
              <a:gd name="adj2" fmla="val 1649055"/>
            </a:avLst>
          </a:prstGeom>
          <a:ln w="34925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" name="TextBox 22">
            <a:extLst>
              <a:ext uri="{FF2B5EF4-FFF2-40B4-BE49-F238E27FC236}">
                <a16:creationId xmlns:a16="http://schemas.microsoft.com/office/drawing/2014/main" id="{BEFAC7A4-D729-0F83-098B-277BE4A6D9E8}"/>
              </a:ext>
            </a:extLst>
          </p:cNvPr>
          <p:cNvSpPr txBox="1"/>
          <p:nvPr/>
        </p:nvSpPr>
        <p:spPr>
          <a:xfrm>
            <a:off x="1305626" y="3004462"/>
            <a:ext cx="158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70C0"/>
                </a:solidFill>
              </a:rPr>
              <a:t>Rewinding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threads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2E0088A-478E-88DC-9216-AA9E7CF63041}"/>
              </a:ext>
            </a:extLst>
          </p:cNvPr>
          <p:cNvCxnSpPr>
            <a:cxnSpLocks/>
          </p:cNvCxnSpPr>
          <p:nvPr/>
        </p:nvCxnSpPr>
        <p:spPr>
          <a:xfrm>
            <a:off x="3366808" y="2280753"/>
            <a:ext cx="0" cy="16962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2">
            <a:extLst>
              <a:ext uri="{FF2B5EF4-FFF2-40B4-BE49-F238E27FC236}">
                <a16:creationId xmlns:a16="http://schemas.microsoft.com/office/drawing/2014/main" id="{08F70AC9-F87C-E710-175A-370D4F110768}"/>
              </a:ext>
            </a:extLst>
          </p:cNvPr>
          <p:cNvSpPr txBox="1"/>
          <p:nvPr/>
        </p:nvSpPr>
        <p:spPr>
          <a:xfrm>
            <a:off x="3393798" y="3025874"/>
            <a:ext cx="1767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70C0"/>
                </a:solidFill>
              </a:rPr>
              <a:t>Main thread with td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A22A679-D321-2C36-DA60-C3442B059C5C}"/>
              </a:ext>
            </a:extLst>
          </p:cNvPr>
          <p:cNvCxnSpPr>
            <a:cxnSpLocks/>
          </p:cNvCxnSpPr>
          <p:nvPr/>
        </p:nvCxnSpPr>
        <p:spPr>
          <a:xfrm>
            <a:off x="5725522" y="1219196"/>
            <a:ext cx="0" cy="2841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AC91B6C-4D75-3AA8-71C9-9EB979B59B52}"/>
              </a:ext>
            </a:extLst>
          </p:cNvPr>
          <p:cNvSpPr txBox="1"/>
          <p:nvPr/>
        </p:nvSpPr>
        <p:spPr>
          <a:xfrm>
            <a:off x="373201" y="814338"/>
            <a:ext cx="5029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u="sng" dirty="0"/>
              <a:t>For each session in the final hybrid: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274B58-AABE-798A-8372-BC13A12DE7D8}"/>
              </a:ext>
            </a:extLst>
          </p:cNvPr>
          <p:cNvGrpSpPr/>
          <p:nvPr/>
        </p:nvGrpSpPr>
        <p:grpSpPr>
          <a:xfrm>
            <a:off x="7910820" y="1334329"/>
            <a:ext cx="2001098" cy="1876859"/>
            <a:chOff x="5056001" y="1177420"/>
            <a:chExt cx="1912745" cy="155987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26A51DF-C742-8D1A-FB8C-44DC0E856A94}"/>
                </a:ext>
              </a:extLst>
            </p:cNvPr>
            <p:cNvGrpSpPr/>
            <p:nvPr/>
          </p:nvGrpSpPr>
          <p:grpSpPr>
            <a:xfrm>
              <a:off x="5056001" y="1177420"/>
              <a:ext cx="1912741" cy="806753"/>
              <a:chOff x="4367219" y="2567865"/>
              <a:chExt cx="2563417" cy="879292"/>
            </a:xfrm>
          </p:grpSpPr>
          <p:sp>
            <p:nvSpPr>
              <p:cNvPr id="49" name="Arrow: Right 48">
                <a:extLst>
                  <a:ext uri="{FF2B5EF4-FFF2-40B4-BE49-F238E27FC236}">
                    <a16:creationId xmlns:a16="http://schemas.microsoft.com/office/drawing/2014/main" id="{8F92838A-FA94-AE26-B78D-E43E99F0BB9D}"/>
                  </a:ext>
                </a:extLst>
              </p:cNvPr>
              <p:cNvSpPr/>
              <p:nvPr/>
            </p:nvSpPr>
            <p:spPr>
              <a:xfrm>
                <a:off x="4367219" y="2567865"/>
                <a:ext cx="2563417" cy="704445"/>
              </a:xfrm>
              <a:prstGeom prst="rightArrow">
                <a:avLst>
                  <a:gd name="adj1" fmla="val 76974"/>
                  <a:gd name="adj2" fmla="val 24198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50" name="TextBox 35">
                <a:extLst>
                  <a:ext uri="{FF2B5EF4-FFF2-40B4-BE49-F238E27FC236}">
                    <a16:creationId xmlns:a16="http://schemas.microsoft.com/office/drawing/2014/main" id="{2B8C8D2C-6BEE-19E6-F93A-231AE7D86F4B}"/>
                  </a:ext>
                </a:extLst>
              </p:cNvPr>
              <p:cNvSpPr txBox="1"/>
              <p:nvPr/>
            </p:nvSpPr>
            <p:spPr>
              <a:xfrm>
                <a:off x="4718687" y="2742712"/>
                <a:ext cx="2049759" cy="704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ExtCom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(</a:t>
                </a:r>
                <a:r>
                  <a:rPr lang="el-GR" dirty="0"/>
                  <a:t>τ</a:t>
                </a:r>
                <a:r>
                  <a:rPr lang="en-US" baseline="-25000" dirty="0">
                    <a:solidFill>
                      <a:srgbClr val="000000"/>
                    </a:solidFill>
                    <a:latin typeface="Helvetica" pitchFamily="2" charset="0"/>
                  </a:rPr>
                  <a:t>A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)</a:t>
                </a:r>
              </a:p>
              <a:p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F0577CF-2F27-87AE-2C39-FB6BB6CEFCDF}"/>
                </a:ext>
              </a:extLst>
            </p:cNvPr>
            <p:cNvGrpSpPr/>
            <p:nvPr/>
          </p:nvGrpSpPr>
          <p:grpSpPr>
            <a:xfrm>
              <a:off x="5056001" y="1930535"/>
              <a:ext cx="1912745" cy="806755"/>
              <a:chOff x="4367218" y="3593724"/>
              <a:chExt cx="2563422" cy="1283567"/>
            </a:xfrm>
          </p:grpSpPr>
          <p:sp>
            <p:nvSpPr>
              <p:cNvPr id="47" name="Arrow: Right 46">
                <a:extLst>
                  <a:ext uri="{FF2B5EF4-FFF2-40B4-BE49-F238E27FC236}">
                    <a16:creationId xmlns:a16="http://schemas.microsoft.com/office/drawing/2014/main" id="{F4D15042-C899-5FD1-1137-B3236AE00B88}"/>
                  </a:ext>
                </a:extLst>
              </p:cNvPr>
              <p:cNvSpPr/>
              <p:nvPr/>
            </p:nvSpPr>
            <p:spPr>
              <a:xfrm rot="10800000">
                <a:off x="4367218" y="3593724"/>
                <a:ext cx="2563422" cy="966209"/>
              </a:xfrm>
              <a:prstGeom prst="rightArrow">
                <a:avLst>
                  <a:gd name="adj1" fmla="val 76974"/>
                  <a:gd name="adj2" fmla="val 24198"/>
                </a:avLst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8" name="TextBox 33">
                <a:extLst>
                  <a:ext uri="{FF2B5EF4-FFF2-40B4-BE49-F238E27FC236}">
                    <a16:creationId xmlns:a16="http://schemas.microsoft.com/office/drawing/2014/main" id="{DDFD8343-B95B-EDE4-A9AD-8D30B83627F8}"/>
                  </a:ext>
                </a:extLst>
              </p:cNvPr>
              <p:cNvSpPr txBox="1"/>
              <p:nvPr/>
            </p:nvSpPr>
            <p:spPr>
              <a:xfrm>
                <a:off x="4718686" y="3848961"/>
                <a:ext cx="2049758" cy="1028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ExtCom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(</a:t>
                </a:r>
                <a:r>
                  <a:rPr lang="el-GR" dirty="0"/>
                  <a:t>τ</a:t>
                </a:r>
                <a:r>
                  <a:rPr lang="en-US" baseline="-25000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B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)</a:t>
                </a:r>
              </a:p>
              <a:p>
                <a:endParaRPr lang="en-US" dirty="0"/>
              </a:p>
            </p:txBody>
          </p:sp>
        </p:grpSp>
      </p:grpSp>
      <p:sp>
        <p:nvSpPr>
          <p:cNvPr id="51" name="TextBox 67">
            <a:extLst>
              <a:ext uri="{FF2B5EF4-FFF2-40B4-BE49-F238E27FC236}">
                <a16:creationId xmlns:a16="http://schemas.microsoft.com/office/drawing/2014/main" id="{F36B83FB-9666-E37D-71D0-FAAB91BCA3C0}"/>
              </a:ext>
            </a:extLst>
          </p:cNvPr>
          <p:cNvSpPr txBox="1"/>
          <p:nvPr/>
        </p:nvSpPr>
        <p:spPr>
          <a:xfrm rot="5400000">
            <a:off x="8781727" y="3437808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64D5ECA-E688-098E-F771-B4E2675723B6}"/>
              </a:ext>
            </a:extLst>
          </p:cNvPr>
          <p:cNvCxnSpPr>
            <a:cxnSpLocks/>
          </p:cNvCxnSpPr>
          <p:nvPr/>
        </p:nvCxnSpPr>
        <p:spPr>
          <a:xfrm>
            <a:off x="9703867" y="2333549"/>
            <a:ext cx="0" cy="16434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Left Brace 62">
            <a:extLst>
              <a:ext uri="{FF2B5EF4-FFF2-40B4-BE49-F238E27FC236}">
                <a16:creationId xmlns:a16="http://schemas.microsoft.com/office/drawing/2014/main" id="{B3CE35CF-49AE-6654-7FCB-7EC37CB524B8}"/>
              </a:ext>
            </a:extLst>
          </p:cNvPr>
          <p:cNvSpPr/>
          <p:nvPr/>
        </p:nvSpPr>
        <p:spPr>
          <a:xfrm>
            <a:off x="7773263" y="2275660"/>
            <a:ext cx="160985" cy="514431"/>
          </a:xfrm>
          <a:prstGeom prst="leftBrace">
            <a:avLst>
              <a:gd name="adj1" fmla="val 2500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22">
            <a:extLst>
              <a:ext uri="{FF2B5EF4-FFF2-40B4-BE49-F238E27FC236}">
                <a16:creationId xmlns:a16="http://schemas.microsoft.com/office/drawing/2014/main" id="{04642412-CDC8-9555-027B-BF67E8062800}"/>
              </a:ext>
            </a:extLst>
          </p:cNvPr>
          <p:cNvSpPr txBox="1"/>
          <p:nvPr/>
        </p:nvSpPr>
        <p:spPr>
          <a:xfrm>
            <a:off x="6937455" y="2084303"/>
            <a:ext cx="946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rgbClr val="0070C0"/>
                </a:solidFill>
              </a:rPr>
              <a:t>Brute </a:t>
            </a:r>
            <a:r>
              <a:rPr lang="en-US" sz="2000" dirty="0">
                <a:solidFill>
                  <a:srgbClr val="0070C0"/>
                </a:solidFill>
              </a:rPr>
              <a:t>forcing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td</a:t>
            </a:r>
          </a:p>
        </p:txBody>
      </p:sp>
      <p:sp>
        <p:nvSpPr>
          <p:cNvPr id="66" name="TextBox 22">
            <a:extLst>
              <a:ext uri="{FF2B5EF4-FFF2-40B4-BE49-F238E27FC236}">
                <a16:creationId xmlns:a16="http://schemas.microsoft.com/office/drawing/2014/main" id="{FC6B1F73-6464-8926-DD62-59707076D04A}"/>
              </a:ext>
            </a:extLst>
          </p:cNvPr>
          <p:cNvSpPr txBox="1"/>
          <p:nvPr/>
        </p:nvSpPr>
        <p:spPr>
          <a:xfrm>
            <a:off x="9777052" y="3076373"/>
            <a:ext cx="1767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70C0"/>
                </a:solidFill>
              </a:rPr>
              <a:t>Main thread with td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9606C86-0783-AA52-3E68-C32445855610}"/>
              </a:ext>
            </a:extLst>
          </p:cNvPr>
          <p:cNvSpPr txBox="1"/>
          <p:nvPr/>
        </p:nvSpPr>
        <p:spPr>
          <a:xfrm>
            <a:off x="504091" y="4390197"/>
            <a:ext cx="110783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Key observations:</a:t>
            </a:r>
          </a:p>
          <a:p>
            <a:pPr marL="457200" indent="-457200" algn="l">
              <a:buAutoNum type="arabicPeriod"/>
            </a:pPr>
            <a:r>
              <a:rPr lang="en-US" sz="2400" dirty="0"/>
              <a:t>Eliminating </a:t>
            </a:r>
            <a:r>
              <a:rPr lang="en-US" sz="2400" u="sng" dirty="0">
                <a:solidFill>
                  <a:srgbClr val="5F246D"/>
                </a:solidFill>
              </a:rPr>
              <a:t>proactive rewinding</a:t>
            </a:r>
            <a:r>
              <a:rPr lang="en-US" sz="2400" dirty="0"/>
              <a:t> will eliminate all </a:t>
            </a:r>
            <a:r>
              <a:rPr lang="en-US" sz="2400" u="sng" dirty="0">
                <a:solidFill>
                  <a:srgbClr val="5F246D"/>
                </a:solidFill>
              </a:rPr>
              <a:t>reactive rewinding</a:t>
            </a:r>
            <a:r>
              <a:rPr lang="en-US" sz="2400" dirty="0"/>
              <a:t>! (Thus, no need for true inputs)</a:t>
            </a:r>
          </a:p>
          <a:p>
            <a:pPr marL="457200" indent="-457200" algn="l">
              <a:buAutoNum type="arabicPeriod"/>
            </a:pPr>
            <a:r>
              <a:rPr lang="en-US" sz="2400" dirty="0"/>
              <a:t>Brute-force extraction is </a:t>
            </a:r>
            <a:r>
              <a:rPr lang="en-US" sz="2400" dirty="0">
                <a:solidFill>
                  <a:srgbClr val="FF0000"/>
                </a:solidFill>
              </a:rPr>
              <a:t>statistically-close</a:t>
            </a:r>
            <a:r>
              <a:rPr lang="en-US" sz="2400" dirty="0"/>
              <a:t> to rewinding-based extraction.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This allows the final switch from all-session rewinding to all-session brute-forcing (aka the SPS simulator)</a:t>
            </a:r>
          </a:p>
        </p:txBody>
      </p:sp>
      <p:sp>
        <p:nvSpPr>
          <p:cNvPr id="25" name="Arrow: Striped Right 24">
            <a:extLst>
              <a:ext uri="{FF2B5EF4-FFF2-40B4-BE49-F238E27FC236}">
                <a16:creationId xmlns:a16="http://schemas.microsoft.com/office/drawing/2014/main" id="{B33F8F94-F1F5-E160-0608-572ADFEC3986}"/>
              </a:ext>
            </a:extLst>
          </p:cNvPr>
          <p:cNvSpPr/>
          <p:nvPr/>
        </p:nvSpPr>
        <p:spPr>
          <a:xfrm>
            <a:off x="5011751" y="1668255"/>
            <a:ext cx="1913896" cy="1182005"/>
          </a:xfrm>
          <a:prstGeom prst="stripedRightArrow">
            <a:avLst>
              <a:gd name="adj1" fmla="val 61655"/>
              <a:gd name="adj2" fmla="val 5649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Change to</a:t>
            </a:r>
          </a:p>
        </p:txBody>
      </p:sp>
    </p:spTree>
    <p:extLst>
      <p:ext uri="{BB962C8B-B14F-4D97-AF65-F5344CB8AC3E}">
        <p14:creationId xmlns:p14="http://schemas.microsoft.com/office/powerpoint/2010/main" val="226990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6A026-C007-7E93-0FA1-51514400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New Ideas (1/5)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9866A9-8973-8E79-37B4-3375F6BA576F}"/>
              </a:ext>
            </a:extLst>
          </p:cNvPr>
          <p:cNvSpPr txBox="1"/>
          <p:nvPr/>
        </p:nvSpPr>
        <p:spPr>
          <a:xfrm>
            <a:off x="333820" y="1059923"/>
            <a:ext cx="91970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/>
              <a:t>Key idea: </a:t>
            </a:r>
            <a:r>
              <a:rPr lang="en-US" sz="2400" dirty="0"/>
              <a:t>we don’t do proactive rewinding at all: even in the intermediate hybrids, we do </a:t>
            </a:r>
            <a:r>
              <a:rPr lang="en-US" sz="2400" u="sng" dirty="0">
                <a:solidFill>
                  <a:srgbClr val="7030A0"/>
                </a:solidFill>
              </a:rPr>
              <a:t>brute-force extraction</a:t>
            </a:r>
            <a:r>
              <a:rPr lang="en-US" sz="2400" dirty="0"/>
              <a:t> directly!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587D64-1288-3476-EE71-F7DAB56D67F8}"/>
              </a:ext>
            </a:extLst>
          </p:cNvPr>
          <p:cNvGrpSpPr/>
          <p:nvPr/>
        </p:nvGrpSpPr>
        <p:grpSpPr>
          <a:xfrm>
            <a:off x="1879185" y="3362430"/>
            <a:ext cx="2001098" cy="1876859"/>
            <a:chOff x="5056001" y="1177420"/>
            <a:chExt cx="1912745" cy="155987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D1FF156-71D3-3768-005E-E8C32955F393}"/>
                </a:ext>
              </a:extLst>
            </p:cNvPr>
            <p:cNvGrpSpPr/>
            <p:nvPr/>
          </p:nvGrpSpPr>
          <p:grpSpPr>
            <a:xfrm>
              <a:off x="5056001" y="1177420"/>
              <a:ext cx="1912741" cy="806753"/>
              <a:chOff x="4367219" y="2567865"/>
              <a:chExt cx="2563417" cy="879292"/>
            </a:xfrm>
          </p:grpSpPr>
          <p:sp>
            <p:nvSpPr>
              <p:cNvPr id="10" name="Arrow: Right 9">
                <a:extLst>
                  <a:ext uri="{FF2B5EF4-FFF2-40B4-BE49-F238E27FC236}">
                    <a16:creationId xmlns:a16="http://schemas.microsoft.com/office/drawing/2014/main" id="{93BC13F6-DE23-4C47-878A-600B8CECC414}"/>
                  </a:ext>
                </a:extLst>
              </p:cNvPr>
              <p:cNvSpPr/>
              <p:nvPr/>
            </p:nvSpPr>
            <p:spPr>
              <a:xfrm>
                <a:off x="4367219" y="2567865"/>
                <a:ext cx="2563417" cy="704445"/>
              </a:xfrm>
              <a:prstGeom prst="rightArrow">
                <a:avLst>
                  <a:gd name="adj1" fmla="val 76974"/>
                  <a:gd name="adj2" fmla="val 24198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1" name="TextBox 35">
                <a:extLst>
                  <a:ext uri="{FF2B5EF4-FFF2-40B4-BE49-F238E27FC236}">
                    <a16:creationId xmlns:a16="http://schemas.microsoft.com/office/drawing/2014/main" id="{7FAC3962-3053-B011-09A2-D1942E2676EA}"/>
                  </a:ext>
                </a:extLst>
              </p:cNvPr>
              <p:cNvSpPr txBox="1"/>
              <p:nvPr/>
            </p:nvSpPr>
            <p:spPr>
              <a:xfrm>
                <a:off x="4718687" y="2742712"/>
                <a:ext cx="2049759" cy="704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ExtCom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(</a:t>
                </a:r>
                <a:r>
                  <a:rPr lang="el-GR" dirty="0"/>
                  <a:t>τ</a:t>
                </a:r>
                <a:r>
                  <a:rPr lang="en-US" baseline="-25000" dirty="0">
                    <a:solidFill>
                      <a:srgbClr val="000000"/>
                    </a:solidFill>
                    <a:latin typeface="Helvetica" pitchFamily="2" charset="0"/>
                  </a:rPr>
                  <a:t>A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)</a:t>
                </a:r>
              </a:p>
              <a:p>
                <a:endParaRPr lang="en-US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F0DEF84-E498-F811-CBA7-9183DB4BC737}"/>
                </a:ext>
              </a:extLst>
            </p:cNvPr>
            <p:cNvGrpSpPr/>
            <p:nvPr/>
          </p:nvGrpSpPr>
          <p:grpSpPr>
            <a:xfrm>
              <a:off x="5056001" y="1930535"/>
              <a:ext cx="1912745" cy="806755"/>
              <a:chOff x="4367218" y="3593724"/>
              <a:chExt cx="2563422" cy="1283567"/>
            </a:xfrm>
          </p:grpSpPr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F123004C-A536-CBA6-270D-CEDA54FA65AC}"/>
                  </a:ext>
                </a:extLst>
              </p:cNvPr>
              <p:cNvSpPr/>
              <p:nvPr/>
            </p:nvSpPr>
            <p:spPr>
              <a:xfrm rot="10800000">
                <a:off x="4367218" y="3593724"/>
                <a:ext cx="2563422" cy="966209"/>
              </a:xfrm>
              <a:prstGeom prst="rightArrow">
                <a:avLst>
                  <a:gd name="adj1" fmla="val 76974"/>
                  <a:gd name="adj2" fmla="val 24198"/>
                </a:avLst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" name="TextBox 33">
                <a:extLst>
                  <a:ext uri="{FF2B5EF4-FFF2-40B4-BE49-F238E27FC236}">
                    <a16:creationId xmlns:a16="http://schemas.microsoft.com/office/drawing/2014/main" id="{E28D4F5C-FD8B-6EF3-53E9-89825701D460}"/>
                  </a:ext>
                </a:extLst>
              </p:cNvPr>
              <p:cNvSpPr txBox="1"/>
              <p:nvPr/>
            </p:nvSpPr>
            <p:spPr>
              <a:xfrm>
                <a:off x="4718686" y="3848961"/>
                <a:ext cx="2049758" cy="1028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ExtCom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(</a:t>
                </a:r>
                <a:r>
                  <a:rPr lang="el-GR" dirty="0"/>
                  <a:t>τ</a:t>
                </a:r>
                <a:r>
                  <a:rPr lang="en-US" baseline="-25000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B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)</a:t>
                </a:r>
              </a:p>
              <a:p>
                <a:endParaRPr lang="en-US" dirty="0"/>
              </a:p>
            </p:txBody>
          </p:sp>
        </p:grpSp>
      </p:grpSp>
      <p:sp>
        <p:nvSpPr>
          <p:cNvPr id="12" name="TextBox 67">
            <a:extLst>
              <a:ext uri="{FF2B5EF4-FFF2-40B4-BE49-F238E27FC236}">
                <a16:creationId xmlns:a16="http://schemas.microsoft.com/office/drawing/2014/main" id="{DABAC33A-0062-8347-FE3A-168B3799BB68}"/>
              </a:ext>
            </a:extLst>
          </p:cNvPr>
          <p:cNvSpPr txBox="1"/>
          <p:nvPr/>
        </p:nvSpPr>
        <p:spPr>
          <a:xfrm rot="5400000">
            <a:off x="2402406" y="6171092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631018-3F3D-6C6B-413D-2B4ECD425B2F}"/>
              </a:ext>
            </a:extLst>
          </p:cNvPr>
          <p:cNvGrpSpPr/>
          <p:nvPr/>
        </p:nvGrpSpPr>
        <p:grpSpPr>
          <a:xfrm>
            <a:off x="5819149" y="3802811"/>
            <a:ext cx="2001098" cy="1546344"/>
            <a:chOff x="5056001" y="1177420"/>
            <a:chExt cx="1912745" cy="155987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B7F7F4B-ED24-2EB2-186E-5AED171FA843}"/>
                </a:ext>
              </a:extLst>
            </p:cNvPr>
            <p:cNvGrpSpPr/>
            <p:nvPr/>
          </p:nvGrpSpPr>
          <p:grpSpPr>
            <a:xfrm>
              <a:off x="5056001" y="1177420"/>
              <a:ext cx="1912741" cy="806753"/>
              <a:chOff x="4367219" y="2567865"/>
              <a:chExt cx="2563417" cy="879292"/>
            </a:xfrm>
          </p:grpSpPr>
          <p:sp>
            <p:nvSpPr>
              <p:cNvPr id="18" name="Arrow: Right 17">
                <a:extLst>
                  <a:ext uri="{FF2B5EF4-FFF2-40B4-BE49-F238E27FC236}">
                    <a16:creationId xmlns:a16="http://schemas.microsoft.com/office/drawing/2014/main" id="{8399E014-1FFD-C5F4-51C6-249175427E08}"/>
                  </a:ext>
                </a:extLst>
              </p:cNvPr>
              <p:cNvSpPr/>
              <p:nvPr/>
            </p:nvSpPr>
            <p:spPr>
              <a:xfrm>
                <a:off x="4367219" y="2567865"/>
                <a:ext cx="2563417" cy="704445"/>
              </a:xfrm>
              <a:prstGeom prst="rightArrow">
                <a:avLst>
                  <a:gd name="adj1" fmla="val 76974"/>
                  <a:gd name="adj2" fmla="val 24198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9D83596-AE21-FB7D-DAEE-B4B04F04F31B}"/>
                  </a:ext>
                </a:extLst>
              </p:cNvPr>
              <p:cNvSpPr txBox="1"/>
              <p:nvPr/>
            </p:nvSpPr>
            <p:spPr>
              <a:xfrm>
                <a:off x="4718687" y="2742712"/>
                <a:ext cx="2049759" cy="704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ExtCom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(</a:t>
                </a:r>
                <a:r>
                  <a:rPr lang="el-GR" dirty="0"/>
                  <a:t>τ</a:t>
                </a:r>
                <a:r>
                  <a:rPr lang="en-US" baseline="-25000" dirty="0">
                    <a:solidFill>
                      <a:srgbClr val="000000"/>
                    </a:solidFill>
                    <a:latin typeface="Helvetica" pitchFamily="2" charset="0"/>
                  </a:rPr>
                  <a:t>A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)</a:t>
                </a:r>
              </a:p>
              <a:p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8E44C55-DA15-79FD-1BC5-32731EB4D518}"/>
                </a:ext>
              </a:extLst>
            </p:cNvPr>
            <p:cNvGrpSpPr/>
            <p:nvPr/>
          </p:nvGrpSpPr>
          <p:grpSpPr>
            <a:xfrm>
              <a:off x="5056001" y="1930535"/>
              <a:ext cx="1912745" cy="806755"/>
              <a:chOff x="4367218" y="3593724"/>
              <a:chExt cx="2563422" cy="1283567"/>
            </a:xfrm>
          </p:grpSpPr>
          <p:sp>
            <p:nvSpPr>
              <p:cNvPr id="16" name="Arrow: Right 15">
                <a:extLst>
                  <a:ext uri="{FF2B5EF4-FFF2-40B4-BE49-F238E27FC236}">
                    <a16:creationId xmlns:a16="http://schemas.microsoft.com/office/drawing/2014/main" id="{57DFD410-379C-61DF-FBAB-C9046BB55E42}"/>
                  </a:ext>
                </a:extLst>
              </p:cNvPr>
              <p:cNvSpPr/>
              <p:nvPr/>
            </p:nvSpPr>
            <p:spPr>
              <a:xfrm rot="10800000">
                <a:off x="4367218" y="3593724"/>
                <a:ext cx="2563422" cy="966209"/>
              </a:xfrm>
              <a:prstGeom prst="rightArrow">
                <a:avLst>
                  <a:gd name="adj1" fmla="val 76974"/>
                  <a:gd name="adj2" fmla="val 24198"/>
                </a:avLst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1953278-5FFF-D61D-0024-9A335C91DBA7}"/>
                  </a:ext>
                </a:extLst>
              </p:cNvPr>
              <p:cNvSpPr txBox="1"/>
              <p:nvPr/>
            </p:nvSpPr>
            <p:spPr>
              <a:xfrm>
                <a:off x="4718686" y="3848961"/>
                <a:ext cx="2049758" cy="1028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ExtCom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(</a:t>
                </a:r>
                <a:r>
                  <a:rPr lang="el-GR" dirty="0"/>
                  <a:t>τ</a:t>
                </a:r>
                <a:r>
                  <a:rPr lang="en-US" baseline="-25000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B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)</a:t>
                </a:r>
              </a:p>
              <a:p>
                <a:endParaRPr lang="en-US" dirty="0"/>
              </a:p>
            </p:txBody>
          </p:sp>
        </p:grpSp>
      </p:grpSp>
      <p:sp>
        <p:nvSpPr>
          <p:cNvPr id="20" name="TextBox 80">
            <a:extLst>
              <a:ext uri="{FF2B5EF4-FFF2-40B4-BE49-F238E27FC236}">
                <a16:creationId xmlns:a16="http://schemas.microsoft.com/office/drawing/2014/main" id="{6098D866-54B6-29A7-AB17-6D7E65A071B5}"/>
              </a:ext>
            </a:extLst>
          </p:cNvPr>
          <p:cNvSpPr txBox="1"/>
          <p:nvPr/>
        </p:nvSpPr>
        <p:spPr>
          <a:xfrm rot="5400000">
            <a:off x="6646982" y="5309039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688EEE1-3675-413C-FCC4-B7D59D273E15}"/>
              </a:ext>
            </a:extLst>
          </p:cNvPr>
          <p:cNvGrpSpPr/>
          <p:nvPr/>
        </p:nvGrpSpPr>
        <p:grpSpPr>
          <a:xfrm>
            <a:off x="8607697" y="3631396"/>
            <a:ext cx="2001098" cy="2460335"/>
            <a:chOff x="5056001" y="1498285"/>
            <a:chExt cx="1912745" cy="123900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8729EAA-F194-B4C4-5B45-68740D0207D9}"/>
                </a:ext>
              </a:extLst>
            </p:cNvPr>
            <p:cNvGrpSpPr/>
            <p:nvPr/>
          </p:nvGrpSpPr>
          <p:grpSpPr>
            <a:xfrm>
              <a:off x="5056001" y="1498285"/>
              <a:ext cx="1912741" cy="689590"/>
              <a:chOff x="4367219" y="2917558"/>
              <a:chExt cx="2563417" cy="751590"/>
            </a:xfrm>
          </p:grpSpPr>
          <p:sp>
            <p:nvSpPr>
              <p:cNvPr id="26" name="Arrow: Right 25">
                <a:extLst>
                  <a:ext uri="{FF2B5EF4-FFF2-40B4-BE49-F238E27FC236}">
                    <a16:creationId xmlns:a16="http://schemas.microsoft.com/office/drawing/2014/main" id="{A1D77D6C-A2A9-4A7F-0E25-DFBFED46E768}"/>
                  </a:ext>
                </a:extLst>
              </p:cNvPr>
              <p:cNvSpPr/>
              <p:nvPr/>
            </p:nvSpPr>
            <p:spPr>
              <a:xfrm>
                <a:off x="4367219" y="2917558"/>
                <a:ext cx="2563417" cy="354753"/>
              </a:xfrm>
              <a:prstGeom prst="rightArrow">
                <a:avLst>
                  <a:gd name="adj1" fmla="val 76974"/>
                  <a:gd name="adj2" fmla="val 24198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7" name="TextBox 90">
                <a:extLst>
                  <a:ext uri="{FF2B5EF4-FFF2-40B4-BE49-F238E27FC236}">
                    <a16:creationId xmlns:a16="http://schemas.microsoft.com/office/drawing/2014/main" id="{D9309C56-2C54-6D08-0D69-2770F7681C77}"/>
                  </a:ext>
                </a:extLst>
              </p:cNvPr>
              <p:cNvSpPr txBox="1"/>
              <p:nvPr/>
            </p:nvSpPr>
            <p:spPr>
              <a:xfrm>
                <a:off x="4718687" y="2964703"/>
                <a:ext cx="2049758" cy="704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ExtCom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(</a:t>
                </a:r>
                <a:r>
                  <a:rPr lang="el-GR" dirty="0"/>
                  <a:t>τ</a:t>
                </a:r>
                <a:r>
                  <a:rPr lang="en-US" baseline="-25000" dirty="0">
                    <a:solidFill>
                      <a:srgbClr val="000000"/>
                    </a:solidFill>
                    <a:latin typeface="Helvetica" pitchFamily="2" charset="0"/>
                  </a:rPr>
                  <a:t>A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)</a:t>
                </a:r>
              </a:p>
              <a:p>
                <a:endParaRPr lang="en-US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6A91667-A888-1D66-EDD7-70CAE83D3045}"/>
                </a:ext>
              </a:extLst>
            </p:cNvPr>
            <p:cNvGrpSpPr/>
            <p:nvPr/>
          </p:nvGrpSpPr>
          <p:grpSpPr>
            <a:xfrm>
              <a:off x="5056001" y="1930535"/>
              <a:ext cx="1912745" cy="806755"/>
              <a:chOff x="4367218" y="3593724"/>
              <a:chExt cx="2563422" cy="1283567"/>
            </a:xfrm>
          </p:grpSpPr>
          <p:sp>
            <p:nvSpPr>
              <p:cNvPr id="24" name="Arrow: Right 23">
                <a:extLst>
                  <a:ext uri="{FF2B5EF4-FFF2-40B4-BE49-F238E27FC236}">
                    <a16:creationId xmlns:a16="http://schemas.microsoft.com/office/drawing/2014/main" id="{503DF5F4-B981-9B66-EF46-34A76B6EF207}"/>
                  </a:ext>
                </a:extLst>
              </p:cNvPr>
              <p:cNvSpPr/>
              <p:nvPr/>
            </p:nvSpPr>
            <p:spPr>
              <a:xfrm rot="10800000">
                <a:off x="4367218" y="3593724"/>
                <a:ext cx="2563422" cy="966209"/>
              </a:xfrm>
              <a:prstGeom prst="rightArrow">
                <a:avLst>
                  <a:gd name="adj1" fmla="val 76974"/>
                  <a:gd name="adj2" fmla="val 24198"/>
                </a:avLst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5" name="TextBox 88">
                <a:extLst>
                  <a:ext uri="{FF2B5EF4-FFF2-40B4-BE49-F238E27FC236}">
                    <a16:creationId xmlns:a16="http://schemas.microsoft.com/office/drawing/2014/main" id="{DBAF0084-B0CB-5F5E-034F-094EAA482AD1}"/>
                  </a:ext>
                </a:extLst>
              </p:cNvPr>
              <p:cNvSpPr txBox="1"/>
              <p:nvPr/>
            </p:nvSpPr>
            <p:spPr>
              <a:xfrm>
                <a:off x="4718686" y="3848961"/>
                <a:ext cx="2049758" cy="1028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ExtCom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(</a:t>
                </a:r>
                <a:r>
                  <a:rPr lang="el-GR" dirty="0"/>
                  <a:t>τ</a:t>
                </a:r>
                <a:r>
                  <a:rPr lang="en-US" baseline="-25000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B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)</a:t>
                </a:r>
              </a:p>
              <a:p>
                <a:endParaRPr lang="en-US" dirty="0"/>
              </a:p>
            </p:txBody>
          </p:sp>
        </p:grpSp>
      </p:grpSp>
      <p:sp>
        <p:nvSpPr>
          <p:cNvPr id="28" name="TextBox 91">
            <a:extLst>
              <a:ext uri="{FF2B5EF4-FFF2-40B4-BE49-F238E27FC236}">
                <a16:creationId xmlns:a16="http://schemas.microsoft.com/office/drawing/2014/main" id="{2AAA18D4-4115-4516-546D-D6A976FED4F7}"/>
              </a:ext>
            </a:extLst>
          </p:cNvPr>
          <p:cNvSpPr txBox="1"/>
          <p:nvPr/>
        </p:nvSpPr>
        <p:spPr>
          <a:xfrm rot="5400000">
            <a:off x="9319420" y="5649957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12">
            <a:extLst>
              <a:ext uri="{FF2B5EF4-FFF2-40B4-BE49-F238E27FC236}">
                <a16:creationId xmlns:a16="http://schemas.microsoft.com/office/drawing/2014/main" id="{366E134D-E892-F1CC-B092-87089A9EA56F}"/>
              </a:ext>
            </a:extLst>
          </p:cNvPr>
          <p:cNvSpPr txBox="1"/>
          <p:nvPr/>
        </p:nvSpPr>
        <p:spPr>
          <a:xfrm rot="10800000">
            <a:off x="7793702" y="5442082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97B1D6BC-B80C-B25E-5432-5C7012A6B003}"/>
              </a:ext>
            </a:extLst>
          </p:cNvPr>
          <p:cNvSpPr txBox="1"/>
          <p:nvPr/>
        </p:nvSpPr>
        <p:spPr>
          <a:xfrm>
            <a:off x="944856" y="4889804"/>
            <a:ext cx="520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</a:rPr>
              <a:t>l</a:t>
            </a:r>
            <a:r>
              <a:rPr lang="en-US" sz="2800" baseline="-25000" dirty="0">
                <a:solidFill>
                  <a:srgbClr val="C00000"/>
                </a:solidFill>
              </a:rPr>
              <a:t>th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B6C7DFBC-69F2-68A4-DC08-82E20D0FE6E5}"/>
              </a:ext>
            </a:extLst>
          </p:cNvPr>
          <p:cNvSpPr txBox="1"/>
          <p:nvPr/>
        </p:nvSpPr>
        <p:spPr>
          <a:xfrm>
            <a:off x="5440457" y="5151414"/>
            <a:ext cx="83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</a:rPr>
              <a:t>l+1</a:t>
            </a:r>
            <a:r>
              <a:rPr lang="en-US" sz="2800" baseline="-25000" dirty="0">
                <a:solidFill>
                  <a:srgbClr val="C00000"/>
                </a:solidFill>
              </a:rPr>
              <a:t>th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011A0D0F-6A79-B98A-3EB8-076FC69FA10F}"/>
              </a:ext>
            </a:extLst>
          </p:cNvPr>
          <p:cNvSpPr txBox="1"/>
          <p:nvPr/>
        </p:nvSpPr>
        <p:spPr>
          <a:xfrm>
            <a:off x="8599896" y="5851491"/>
            <a:ext cx="83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</a:rPr>
              <a:t>l+2</a:t>
            </a:r>
            <a:r>
              <a:rPr lang="en-US" sz="2800" baseline="-25000" dirty="0">
                <a:solidFill>
                  <a:srgbClr val="C00000"/>
                </a:solidFill>
              </a:rPr>
              <a:t>th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9" name="TextBox 22">
            <a:extLst>
              <a:ext uri="{FF2B5EF4-FFF2-40B4-BE49-F238E27FC236}">
                <a16:creationId xmlns:a16="http://schemas.microsoft.com/office/drawing/2014/main" id="{6440A00F-50E4-5F3C-819A-7166DB0E881E}"/>
              </a:ext>
            </a:extLst>
          </p:cNvPr>
          <p:cNvSpPr txBox="1"/>
          <p:nvPr/>
        </p:nvSpPr>
        <p:spPr>
          <a:xfrm>
            <a:off x="1622145" y="5067726"/>
            <a:ext cx="158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70C0"/>
                </a:solidFill>
              </a:rPr>
              <a:t>Rewinding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threads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A90D8C1-2BD1-B550-9CFF-6E82EA6FCBAB}"/>
              </a:ext>
            </a:extLst>
          </p:cNvPr>
          <p:cNvCxnSpPr>
            <a:cxnSpLocks/>
          </p:cNvCxnSpPr>
          <p:nvPr/>
        </p:nvCxnSpPr>
        <p:spPr>
          <a:xfrm>
            <a:off x="5255981" y="3140730"/>
            <a:ext cx="0" cy="345350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2B2705C-E702-FB13-E3D8-077BB46276C7}"/>
              </a:ext>
            </a:extLst>
          </p:cNvPr>
          <p:cNvCxnSpPr>
            <a:cxnSpLocks/>
          </p:cNvCxnSpPr>
          <p:nvPr/>
        </p:nvCxnSpPr>
        <p:spPr>
          <a:xfrm>
            <a:off x="3683327" y="4344017"/>
            <a:ext cx="0" cy="22502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22">
            <a:extLst>
              <a:ext uri="{FF2B5EF4-FFF2-40B4-BE49-F238E27FC236}">
                <a16:creationId xmlns:a16="http://schemas.microsoft.com/office/drawing/2014/main" id="{1FCEB88A-8BBF-7E99-C77D-04B33C6D6CF9}"/>
              </a:ext>
            </a:extLst>
          </p:cNvPr>
          <p:cNvSpPr txBox="1"/>
          <p:nvPr/>
        </p:nvSpPr>
        <p:spPr>
          <a:xfrm>
            <a:off x="3851759" y="5614997"/>
            <a:ext cx="1511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70C0"/>
                </a:solidFill>
              </a:rPr>
              <a:t>Main thread with td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D42BB51-29C3-96B2-0D43-F9AEA5208135}"/>
              </a:ext>
            </a:extLst>
          </p:cNvPr>
          <p:cNvCxnSpPr>
            <a:cxnSpLocks/>
          </p:cNvCxnSpPr>
          <p:nvPr/>
        </p:nvCxnSpPr>
        <p:spPr>
          <a:xfrm>
            <a:off x="588181" y="4912249"/>
            <a:ext cx="11529280" cy="43381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eft Brace 51">
            <a:extLst>
              <a:ext uri="{FF2B5EF4-FFF2-40B4-BE49-F238E27FC236}">
                <a16:creationId xmlns:a16="http://schemas.microsoft.com/office/drawing/2014/main" id="{EAFF4E83-4801-5F10-5D3E-473EF28D089C}"/>
              </a:ext>
            </a:extLst>
          </p:cNvPr>
          <p:cNvSpPr/>
          <p:nvPr/>
        </p:nvSpPr>
        <p:spPr>
          <a:xfrm>
            <a:off x="1649231" y="4331461"/>
            <a:ext cx="212864" cy="514431"/>
          </a:xfrm>
          <a:prstGeom prst="leftBrace">
            <a:avLst>
              <a:gd name="adj1" fmla="val 2500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22">
            <a:extLst>
              <a:ext uri="{FF2B5EF4-FFF2-40B4-BE49-F238E27FC236}">
                <a16:creationId xmlns:a16="http://schemas.microsoft.com/office/drawing/2014/main" id="{01AEE245-1F69-880C-DCC9-275F4752CA1C}"/>
              </a:ext>
            </a:extLst>
          </p:cNvPr>
          <p:cNvSpPr txBox="1"/>
          <p:nvPr/>
        </p:nvSpPr>
        <p:spPr>
          <a:xfrm>
            <a:off x="460797" y="4181918"/>
            <a:ext cx="1251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70C0"/>
                </a:solidFill>
              </a:rPr>
              <a:t>Bru</a:t>
            </a:r>
            <a:r>
              <a:rPr lang="en-US" altLang="zh-CN" sz="2000" dirty="0">
                <a:solidFill>
                  <a:srgbClr val="0070C0"/>
                </a:solidFill>
              </a:rPr>
              <a:t>t</a:t>
            </a:r>
            <a:r>
              <a:rPr lang="en-US" sz="2000" dirty="0">
                <a:solidFill>
                  <a:srgbClr val="0070C0"/>
                </a:solidFill>
              </a:rPr>
              <a:t>e-forcing td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9F84006-F9C6-3843-B7F6-D580E6711973}"/>
              </a:ext>
            </a:extLst>
          </p:cNvPr>
          <p:cNvSpPr txBox="1"/>
          <p:nvPr/>
        </p:nvSpPr>
        <p:spPr>
          <a:xfrm>
            <a:off x="333821" y="2415999"/>
            <a:ext cx="6139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/>
              <a:t>In hybrid </a:t>
            </a:r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b="1" u="sng" baseline="-25000" dirty="0">
                <a:solidFill>
                  <a:srgbClr val="C00000"/>
                </a:solidFill>
              </a:rPr>
              <a:t>l</a:t>
            </a:r>
            <a:r>
              <a:rPr lang="en-US" sz="2400" b="1" u="sng" dirty="0"/>
              <a:t>, brute-forcing the first </a:t>
            </a:r>
            <a:r>
              <a:rPr lang="en-US" sz="2400" b="1" u="sng" dirty="0">
                <a:solidFill>
                  <a:srgbClr val="C00000"/>
                </a:solidFill>
              </a:rPr>
              <a:t>l-</a:t>
            </a:r>
            <a:r>
              <a:rPr lang="en-US" sz="2400" b="1" u="sng" dirty="0" err="1">
                <a:solidFill>
                  <a:srgbClr val="C00000"/>
                </a:solidFill>
              </a:rPr>
              <a:t>th</a:t>
            </a:r>
            <a:r>
              <a:rPr lang="en-US" sz="2400" b="1" u="sng" dirty="0"/>
              <a:t> session:</a:t>
            </a:r>
          </a:p>
        </p:txBody>
      </p:sp>
    </p:spTree>
    <p:extLst>
      <p:ext uri="{BB962C8B-B14F-4D97-AF65-F5344CB8AC3E}">
        <p14:creationId xmlns:p14="http://schemas.microsoft.com/office/powerpoint/2010/main" val="3344243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9ABC4-1A0F-2193-F03D-948A91936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New Ideas (2/5)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773326-AB4D-1B5B-9C6A-CAF906077B85}"/>
              </a:ext>
            </a:extLst>
          </p:cNvPr>
          <p:cNvSpPr txBox="1"/>
          <p:nvPr/>
        </p:nvSpPr>
        <p:spPr>
          <a:xfrm>
            <a:off x="271452" y="975346"/>
            <a:ext cx="11471031" cy="20005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An issue: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Intermediate hybrids in [</a:t>
            </a:r>
            <a:r>
              <a:rPr lang="en-US" sz="2000" dirty="0">
                <a:solidFill>
                  <a:schemeClr val="accent1"/>
                </a:solidFill>
              </a:rPr>
              <a:t>GGJS12</a:t>
            </a:r>
            <a:r>
              <a:rPr lang="en-US" sz="2000" dirty="0"/>
              <a:t>] are efficient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But ours are not --- we have alternative ideas to argue indistinguishability: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Thanks to the ordering of the session by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the ending moment of the </a:t>
            </a:r>
            <a:r>
              <a:rPr lang="en-US" sz="2000" dirty="0" err="1">
                <a:solidFill>
                  <a:srgbClr val="FF0000"/>
                </a:solidFill>
              </a:rPr>
              <a:t>ExtCom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of the corrupted party, we can do non-uniform arguments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Stronger requirements for other primitives (e.g., </a:t>
            </a:r>
            <a:r>
              <a:rPr lang="en-US" sz="2000" dirty="0" err="1"/>
              <a:t>NMCom</a:t>
            </a:r>
            <a:r>
              <a:rPr lang="en-US" sz="2000" dirty="0"/>
              <a:t>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2FF442-8584-BACE-F3BC-96E1EC5EB9B7}"/>
              </a:ext>
            </a:extLst>
          </p:cNvPr>
          <p:cNvGrpSpPr/>
          <p:nvPr/>
        </p:nvGrpSpPr>
        <p:grpSpPr>
          <a:xfrm>
            <a:off x="2096470" y="3788459"/>
            <a:ext cx="1912741" cy="806753"/>
            <a:chOff x="4367223" y="2567865"/>
            <a:chExt cx="2563418" cy="879292"/>
          </a:xfrm>
        </p:grpSpPr>
        <p:sp>
          <p:nvSpPr>
            <p:cNvPr id="4" name="Arrow: Right 555">
              <a:extLst>
                <a:ext uri="{FF2B5EF4-FFF2-40B4-BE49-F238E27FC236}">
                  <a16:creationId xmlns:a16="http://schemas.microsoft.com/office/drawing/2014/main" id="{F271C746-145C-1D17-C634-D75C30DE21C5}"/>
                </a:ext>
              </a:extLst>
            </p:cNvPr>
            <p:cNvSpPr/>
            <p:nvPr/>
          </p:nvSpPr>
          <p:spPr>
            <a:xfrm>
              <a:off x="4367223" y="2567865"/>
              <a:ext cx="2563418" cy="704445"/>
            </a:xfrm>
            <a:prstGeom prst="rightArrow">
              <a:avLst>
                <a:gd name="adj1" fmla="val 76974"/>
                <a:gd name="adj2" fmla="val 24198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F4A6F5-6425-1ACE-8255-911E14AB5252}"/>
                </a:ext>
              </a:extLst>
            </p:cNvPr>
            <p:cNvSpPr txBox="1"/>
            <p:nvPr/>
          </p:nvSpPr>
          <p:spPr>
            <a:xfrm>
              <a:off x="4718687" y="2742712"/>
              <a:ext cx="2049759" cy="704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  <a:effectLst/>
                  <a:latin typeface="Helvetica" pitchFamily="2" charset="0"/>
                </a:rPr>
                <a:t>ExtCom</a:t>
              </a:r>
              <a:r>
                <a:rPr lang="en-US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(</a:t>
              </a:r>
              <a:r>
                <a:rPr lang="el-GR" dirty="0"/>
                <a:t>τ</a:t>
              </a:r>
              <a:r>
                <a:rPr lang="en-US" baseline="-25000" dirty="0">
                  <a:solidFill>
                    <a:srgbClr val="000000"/>
                  </a:solidFill>
                  <a:latin typeface="Helvetica" pitchFamily="2" charset="0"/>
                </a:rPr>
                <a:t>A</a:t>
              </a:r>
              <a:r>
                <a:rPr lang="en-US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)</a:t>
              </a:r>
            </a:p>
            <a:p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9D7748-77DB-5033-AF41-6CFC76B16878}"/>
              </a:ext>
            </a:extLst>
          </p:cNvPr>
          <p:cNvGrpSpPr/>
          <p:nvPr/>
        </p:nvGrpSpPr>
        <p:grpSpPr>
          <a:xfrm>
            <a:off x="2096470" y="4541570"/>
            <a:ext cx="1912741" cy="795755"/>
            <a:chOff x="4367223" y="3593724"/>
            <a:chExt cx="2563418" cy="1266068"/>
          </a:xfrm>
        </p:grpSpPr>
        <p:sp>
          <p:nvSpPr>
            <p:cNvPr id="7" name="Arrow: Right 555">
              <a:extLst>
                <a:ext uri="{FF2B5EF4-FFF2-40B4-BE49-F238E27FC236}">
                  <a16:creationId xmlns:a16="http://schemas.microsoft.com/office/drawing/2014/main" id="{1ADA311F-066A-3621-4AAB-CFACA320F801}"/>
                </a:ext>
              </a:extLst>
            </p:cNvPr>
            <p:cNvSpPr/>
            <p:nvPr/>
          </p:nvSpPr>
          <p:spPr>
            <a:xfrm rot="10800000">
              <a:off x="4367223" y="3593724"/>
              <a:ext cx="2563418" cy="966208"/>
            </a:xfrm>
            <a:prstGeom prst="rightArrow">
              <a:avLst>
                <a:gd name="adj1" fmla="val 76974"/>
                <a:gd name="adj2" fmla="val 24198"/>
              </a:avLst>
            </a:prstGeom>
            <a:noFill/>
            <a:ln w="19050"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B0DC3D-0DCF-5746-B355-5EB483539962}"/>
                </a:ext>
              </a:extLst>
            </p:cNvPr>
            <p:cNvSpPr txBox="1"/>
            <p:nvPr/>
          </p:nvSpPr>
          <p:spPr>
            <a:xfrm>
              <a:off x="4718685" y="3831462"/>
              <a:ext cx="2049759" cy="1028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  <a:effectLst/>
                  <a:latin typeface="Helvetica" pitchFamily="2" charset="0"/>
                </a:rPr>
                <a:t>ExtCom</a:t>
              </a:r>
              <a:r>
                <a:rPr lang="en-US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(</a:t>
              </a:r>
              <a:r>
                <a:rPr lang="el-GR" dirty="0"/>
                <a:t>τ</a:t>
              </a:r>
              <a:r>
                <a:rPr lang="en-US" baseline="-25000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B</a:t>
              </a:r>
              <a:r>
                <a:rPr lang="en-US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)</a:t>
              </a:r>
            </a:p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D579EBD-EA91-C462-1986-62D0F397D685}"/>
              </a:ext>
            </a:extLst>
          </p:cNvPr>
          <p:cNvGrpSpPr/>
          <p:nvPr/>
        </p:nvGrpSpPr>
        <p:grpSpPr>
          <a:xfrm>
            <a:off x="2096468" y="5298282"/>
            <a:ext cx="1912741" cy="607287"/>
            <a:chOff x="4382762" y="4446160"/>
            <a:chExt cx="2563418" cy="789900"/>
          </a:xfrm>
        </p:grpSpPr>
        <p:sp>
          <p:nvSpPr>
            <p:cNvPr id="10" name="Arrow: Right 557">
              <a:extLst>
                <a:ext uri="{FF2B5EF4-FFF2-40B4-BE49-F238E27FC236}">
                  <a16:creationId xmlns:a16="http://schemas.microsoft.com/office/drawing/2014/main" id="{111DAE13-235E-92A9-CDCF-BFA09045137B}"/>
                </a:ext>
              </a:extLst>
            </p:cNvPr>
            <p:cNvSpPr/>
            <p:nvPr/>
          </p:nvSpPr>
          <p:spPr>
            <a:xfrm>
              <a:off x="4382762" y="4446160"/>
              <a:ext cx="2563418" cy="789900"/>
            </a:xfrm>
            <a:prstGeom prst="rightArrow">
              <a:avLst>
                <a:gd name="adj1" fmla="val 76974"/>
                <a:gd name="adj2" fmla="val 24198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7C0CEA-D6A5-EFED-B119-4493D0327428}"/>
                </a:ext>
              </a:extLst>
            </p:cNvPr>
            <p:cNvSpPr txBox="1"/>
            <p:nvPr/>
          </p:nvSpPr>
          <p:spPr>
            <a:xfrm>
              <a:off x="4796122" y="4602641"/>
              <a:ext cx="12731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NMCom</a:t>
              </a:r>
              <a:r>
                <a:rPr lang="en-US" dirty="0"/>
                <a:t>(0)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9F7A62-66FE-CAFE-9C62-2F4856CFA36C}"/>
              </a:ext>
            </a:extLst>
          </p:cNvPr>
          <p:cNvGrpSpPr/>
          <p:nvPr/>
        </p:nvGrpSpPr>
        <p:grpSpPr>
          <a:xfrm>
            <a:off x="2096469" y="6051395"/>
            <a:ext cx="1912740" cy="607287"/>
            <a:chOff x="4367223" y="5427522"/>
            <a:chExt cx="2497858" cy="789900"/>
          </a:xfrm>
        </p:grpSpPr>
        <p:sp>
          <p:nvSpPr>
            <p:cNvPr id="13" name="Arrow: Right 557">
              <a:extLst>
                <a:ext uri="{FF2B5EF4-FFF2-40B4-BE49-F238E27FC236}">
                  <a16:creationId xmlns:a16="http://schemas.microsoft.com/office/drawing/2014/main" id="{5FEB642C-8D2F-A2A1-56D8-7512C55143E6}"/>
                </a:ext>
              </a:extLst>
            </p:cNvPr>
            <p:cNvSpPr/>
            <p:nvPr/>
          </p:nvSpPr>
          <p:spPr>
            <a:xfrm rot="10800000">
              <a:off x="4367223" y="5427522"/>
              <a:ext cx="2497858" cy="789900"/>
            </a:xfrm>
            <a:prstGeom prst="rightArrow">
              <a:avLst>
                <a:gd name="adj1" fmla="val 76974"/>
                <a:gd name="adj2" fmla="val 24198"/>
              </a:avLst>
            </a:prstGeom>
            <a:noFill/>
            <a:ln w="19050"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45485C-C7EB-699B-9855-8922D6E22FE5}"/>
                </a:ext>
              </a:extLst>
            </p:cNvPr>
            <p:cNvSpPr txBox="1"/>
            <p:nvPr/>
          </p:nvSpPr>
          <p:spPr>
            <a:xfrm>
              <a:off x="4768833" y="5586143"/>
              <a:ext cx="1273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NMCom</a:t>
              </a:r>
              <a:r>
                <a:rPr lang="en-US" dirty="0"/>
                <a:t>(0)</a:t>
              </a:r>
            </a:p>
          </p:txBody>
        </p:sp>
      </p:grpSp>
      <p:sp>
        <p:nvSpPr>
          <p:cNvPr id="17" name="TextBox 53">
            <a:extLst>
              <a:ext uri="{FF2B5EF4-FFF2-40B4-BE49-F238E27FC236}">
                <a16:creationId xmlns:a16="http://schemas.microsoft.com/office/drawing/2014/main" id="{076BBB69-CAF5-AB86-CD9A-333AD9F0FC60}"/>
              </a:ext>
            </a:extLst>
          </p:cNvPr>
          <p:cNvSpPr txBox="1"/>
          <p:nvPr/>
        </p:nvSpPr>
        <p:spPr>
          <a:xfrm>
            <a:off x="707421" y="4819950"/>
            <a:ext cx="567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b="1" dirty="0">
                <a:solidFill>
                  <a:srgbClr val="FF0000"/>
                </a:solidFill>
              </a:rPr>
              <a:t>τ</a:t>
            </a:r>
            <a:r>
              <a:rPr lang="en-US" sz="2000" b="1" baseline="-25000" dirty="0">
                <a:solidFill>
                  <a:srgbClr val="FF0000"/>
                </a:solidFill>
                <a:effectLst/>
                <a:latin typeface="Helvetica" pitchFamily="2" charset="0"/>
              </a:rPr>
              <a:t>B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Arrow: Bent-Up 17">
            <a:extLst>
              <a:ext uri="{FF2B5EF4-FFF2-40B4-BE49-F238E27FC236}">
                <a16:creationId xmlns:a16="http://schemas.microsoft.com/office/drawing/2014/main" id="{8FE53DAA-2B9D-F210-76D0-9714865CC9DC}"/>
              </a:ext>
            </a:extLst>
          </p:cNvPr>
          <p:cNvSpPr/>
          <p:nvPr/>
        </p:nvSpPr>
        <p:spPr>
          <a:xfrm rot="5400000">
            <a:off x="1185706" y="4912800"/>
            <a:ext cx="464889" cy="1114582"/>
          </a:xfrm>
          <a:prstGeom prst="bentUpArrow">
            <a:avLst>
              <a:gd name="adj1" fmla="val 15940"/>
              <a:gd name="adj2" fmla="val 25000"/>
              <a:gd name="adj3" fmla="val 25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B48C7D-F932-3F30-99FA-8025A68D9803}"/>
              </a:ext>
            </a:extLst>
          </p:cNvPr>
          <p:cNvSpPr txBox="1"/>
          <p:nvPr/>
        </p:nvSpPr>
        <p:spPr>
          <a:xfrm>
            <a:off x="4439917" y="3244344"/>
            <a:ext cx="69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Adv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783E6A-1BFB-1E78-A8FE-4A20F6FF3B5C}"/>
              </a:ext>
            </a:extLst>
          </p:cNvPr>
          <p:cNvGrpSpPr/>
          <p:nvPr/>
        </p:nvGrpSpPr>
        <p:grpSpPr>
          <a:xfrm>
            <a:off x="5738911" y="3800182"/>
            <a:ext cx="1912741" cy="806753"/>
            <a:chOff x="4367223" y="2567865"/>
            <a:chExt cx="2563418" cy="879292"/>
          </a:xfrm>
        </p:grpSpPr>
        <p:sp>
          <p:nvSpPr>
            <p:cNvPr id="21" name="Arrow: Right 555">
              <a:extLst>
                <a:ext uri="{FF2B5EF4-FFF2-40B4-BE49-F238E27FC236}">
                  <a16:creationId xmlns:a16="http://schemas.microsoft.com/office/drawing/2014/main" id="{F9DCF2E4-C2DD-A748-72A9-CED6C1081A3B}"/>
                </a:ext>
              </a:extLst>
            </p:cNvPr>
            <p:cNvSpPr/>
            <p:nvPr/>
          </p:nvSpPr>
          <p:spPr>
            <a:xfrm>
              <a:off x="4367223" y="2567865"/>
              <a:ext cx="2563418" cy="704445"/>
            </a:xfrm>
            <a:prstGeom prst="rightArrow">
              <a:avLst>
                <a:gd name="adj1" fmla="val 76974"/>
                <a:gd name="adj2" fmla="val 24198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E77922-806B-8AB3-F734-B3B225345905}"/>
                </a:ext>
              </a:extLst>
            </p:cNvPr>
            <p:cNvSpPr txBox="1"/>
            <p:nvPr/>
          </p:nvSpPr>
          <p:spPr>
            <a:xfrm>
              <a:off x="4718687" y="2742712"/>
              <a:ext cx="2049759" cy="704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  <a:effectLst/>
                  <a:latin typeface="Helvetica" pitchFamily="2" charset="0"/>
                </a:rPr>
                <a:t>ExtCom</a:t>
              </a:r>
              <a:r>
                <a:rPr lang="en-US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(</a:t>
              </a:r>
              <a:r>
                <a:rPr lang="el-GR" dirty="0"/>
                <a:t>τ</a:t>
              </a:r>
              <a:r>
                <a:rPr lang="en-US" baseline="-25000" dirty="0">
                  <a:solidFill>
                    <a:srgbClr val="000000"/>
                  </a:solidFill>
                  <a:latin typeface="Helvetica" pitchFamily="2" charset="0"/>
                </a:rPr>
                <a:t>A</a:t>
              </a:r>
              <a:r>
                <a:rPr lang="en-US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)</a:t>
              </a:r>
            </a:p>
            <a:p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C90EAEA-CC25-35DB-A97C-21A851C4D0DF}"/>
              </a:ext>
            </a:extLst>
          </p:cNvPr>
          <p:cNvGrpSpPr/>
          <p:nvPr/>
        </p:nvGrpSpPr>
        <p:grpSpPr>
          <a:xfrm>
            <a:off x="5738911" y="4553293"/>
            <a:ext cx="1912741" cy="795755"/>
            <a:chOff x="4367223" y="3593724"/>
            <a:chExt cx="2563418" cy="1266068"/>
          </a:xfrm>
        </p:grpSpPr>
        <p:sp>
          <p:nvSpPr>
            <p:cNvPr id="24" name="Arrow: Right 555">
              <a:extLst>
                <a:ext uri="{FF2B5EF4-FFF2-40B4-BE49-F238E27FC236}">
                  <a16:creationId xmlns:a16="http://schemas.microsoft.com/office/drawing/2014/main" id="{2DB613CF-81B1-FA43-5380-7EC5FD37DAF4}"/>
                </a:ext>
              </a:extLst>
            </p:cNvPr>
            <p:cNvSpPr/>
            <p:nvPr/>
          </p:nvSpPr>
          <p:spPr>
            <a:xfrm rot="10800000">
              <a:off x="4367223" y="3593724"/>
              <a:ext cx="2563418" cy="966208"/>
            </a:xfrm>
            <a:prstGeom prst="rightArrow">
              <a:avLst>
                <a:gd name="adj1" fmla="val 76974"/>
                <a:gd name="adj2" fmla="val 24198"/>
              </a:avLst>
            </a:prstGeom>
            <a:noFill/>
            <a:ln w="19050"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2F6A34-9EB2-8F59-2A67-2CC8188E4AC6}"/>
                </a:ext>
              </a:extLst>
            </p:cNvPr>
            <p:cNvSpPr txBox="1"/>
            <p:nvPr/>
          </p:nvSpPr>
          <p:spPr>
            <a:xfrm>
              <a:off x="4718685" y="3831462"/>
              <a:ext cx="2049759" cy="1028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  <a:effectLst/>
                  <a:latin typeface="Helvetica" pitchFamily="2" charset="0"/>
                </a:rPr>
                <a:t>ExtCom</a:t>
              </a:r>
              <a:r>
                <a:rPr lang="en-US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(</a:t>
              </a:r>
              <a:r>
                <a:rPr lang="el-GR" dirty="0"/>
                <a:t>τ</a:t>
              </a:r>
              <a:r>
                <a:rPr lang="en-US" baseline="-25000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B</a:t>
              </a:r>
              <a:r>
                <a:rPr lang="en-US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)</a:t>
              </a:r>
            </a:p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3780C19-D036-D0A3-AC3B-67F6F9AEF64A}"/>
              </a:ext>
            </a:extLst>
          </p:cNvPr>
          <p:cNvGrpSpPr/>
          <p:nvPr/>
        </p:nvGrpSpPr>
        <p:grpSpPr>
          <a:xfrm>
            <a:off x="5738909" y="5310005"/>
            <a:ext cx="1912741" cy="607287"/>
            <a:chOff x="4382762" y="4446160"/>
            <a:chExt cx="2563418" cy="789900"/>
          </a:xfrm>
        </p:grpSpPr>
        <p:sp>
          <p:nvSpPr>
            <p:cNvPr id="27" name="Arrow: Right 557">
              <a:extLst>
                <a:ext uri="{FF2B5EF4-FFF2-40B4-BE49-F238E27FC236}">
                  <a16:creationId xmlns:a16="http://schemas.microsoft.com/office/drawing/2014/main" id="{911FA05A-9334-B0A5-41E7-AE90A7D475BD}"/>
                </a:ext>
              </a:extLst>
            </p:cNvPr>
            <p:cNvSpPr/>
            <p:nvPr/>
          </p:nvSpPr>
          <p:spPr>
            <a:xfrm>
              <a:off x="4382762" y="4446160"/>
              <a:ext cx="2563418" cy="789900"/>
            </a:xfrm>
            <a:prstGeom prst="rightArrow">
              <a:avLst>
                <a:gd name="adj1" fmla="val 76974"/>
                <a:gd name="adj2" fmla="val 24198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52B1F0-ED8D-4AC2-E502-1838DD49CE21}"/>
                </a:ext>
              </a:extLst>
            </p:cNvPr>
            <p:cNvSpPr txBox="1"/>
            <p:nvPr/>
          </p:nvSpPr>
          <p:spPr>
            <a:xfrm>
              <a:off x="4796122" y="4602641"/>
              <a:ext cx="12731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NMCom</a:t>
              </a:r>
              <a:r>
                <a:rPr lang="en-US" dirty="0"/>
                <a:t>(0)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F74929-014E-3709-41A2-62F281233050}"/>
              </a:ext>
            </a:extLst>
          </p:cNvPr>
          <p:cNvGrpSpPr/>
          <p:nvPr/>
        </p:nvGrpSpPr>
        <p:grpSpPr>
          <a:xfrm>
            <a:off x="5738910" y="6063118"/>
            <a:ext cx="1912740" cy="607287"/>
            <a:chOff x="4367223" y="5427522"/>
            <a:chExt cx="2497858" cy="789900"/>
          </a:xfrm>
        </p:grpSpPr>
        <p:sp>
          <p:nvSpPr>
            <p:cNvPr id="30" name="Arrow: Right 557">
              <a:extLst>
                <a:ext uri="{FF2B5EF4-FFF2-40B4-BE49-F238E27FC236}">
                  <a16:creationId xmlns:a16="http://schemas.microsoft.com/office/drawing/2014/main" id="{596ABC9F-FDB1-6ABC-41FC-2BA4642B6D56}"/>
                </a:ext>
              </a:extLst>
            </p:cNvPr>
            <p:cNvSpPr/>
            <p:nvPr/>
          </p:nvSpPr>
          <p:spPr>
            <a:xfrm rot="10800000">
              <a:off x="4367223" y="5427522"/>
              <a:ext cx="2497858" cy="789900"/>
            </a:xfrm>
            <a:prstGeom prst="rightArrow">
              <a:avLst>
                <a:gd name="adj1" fmla="val 76974"/>
                <a:gd name="adj2" fmla="val 24198"/>
              </a:avLst>
            </a:prstGeom>
            <a:noFill/>
            <a:ln w="19050"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863A742-7AF6-DBB2-2D22-F13D8A1BC2CB}"/>
                </a:ext>
              </a:extLst>
            </p:cNvPr>
            <p:cNvSpPr txBox="1"/>
            <p:nvPr/>
          </p:nvSpPr>
          <p:spPr>
            <a:xfrm>
              <a:off x="4768833" y="5586143"/>
              <a:ext cx="1273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NMCom</a:t>
              </a:r>
              <a:r>
                <a:rPr lang="en-US" dirty="0"/>
                <a:t>(0)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A2AE49A-5829-BEE8-2090-16ECFF3FE33D}"/>
              </a:ext>
            </a:extLst>
          </p:cNvPr>
          <p:cNvSpPr txBox="1"/>
          <p:nvPr/>
        </p:nvSpPr>
        <p:spPr>
          <a:xfrm>
            <a:off x="860859" y="3182790"/>
            <a:ext cx="651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cs typeface="Times New Roman" panose="02020603050405020304" pitchFamily="18" charset="0"/>
              </a:rPr>
              <a:t>P</a:t>
            </a:r>
            <a:r>
              <a:rPr lang="en-US" sz="3200" baseline="-25000" dirty="0">
                <a:cs typeface="Times New Roman" panose="02020603050405020304" pitchFamily="18" charset="0"/>
              </a:rPr>
              <a:t>A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BDBE82F-7BD1-AE5F-7281-E6B68016C69E}"/>
              </a:ext>
            </a:extLst>
          </p:cNvPr>
          <p:cNvSpPr txBox="1"/>
          <p:nvPr/>
        </p:nvSpPr>
        <p:spPr>
          <a:xfrm>
            <a:off x="7937536" y="3229147"/>
            <a:ext cx="1351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cs typeface="Times New Roman" panose="02020603050405020304" pitchFamily="18" charset="0"/>
              </a:rPr>
              <a:t>P</a:t>
            </a:r>
            <a:r>
              <a:rPr lang="en-US" sz="3200" baseline="-25000" dirty="0">
                <a:cs typeface="Times New Roman" panose="02020603050405020304" pitchFamily="18" charset="0"/>
              </a:rPr>
              <a:t>B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1A85ED0-5136-858F-D542-91620EE647A6}"/>
              </a:ext>
            </a:extLst>
          </p:cNvPr>
          <p:cNvCxnSpPr>
            <a:cxnSpLocks/>
          </p:cNvCxnSpPr>
          <p:nvPr/>
        </p:nvCxnSpPr>
        <p:spPr>
          <a:xfrm flipV="1">
            <a:off x="4263237" y="5601925"/>
            <a:ext cx="1255239" cy="1172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65C8537-BD23-D713-D51E-A93B923A46C3}"/>
              </a:ext>
            </a:extLst>
          </p:cNvPr>
          <p:cNvSpPr txBox="1"/>
          <p:nvPr/>
        </p:nvSpPr>
        <p:spPr>
          <a:xfrm>
            <a:off x="8860603" y="3730461"/>
            <a:ext cx="322886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Easy scheduling: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Using PQ non-malleability of </a:t>
            </a:r>
            <a:r>
              <a:rPr lang="en-US" sz="2000" dirty="0" err="1"/>
              <a:t>NMCom</a:t>
            </a:r>
            <a:endParaRPr lang="en-US" sz="2000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8DDB40F-C48A-BD45-92B1-C44A312F7560}"/>
              </a:ext>
            </a:extLst>
          </p:cNvPr>
          <p:cNvCxnSpPr>
            <a:cxnSpLocks/>
          </p:cNvCxnSpPr>
          <p:nvPr/>
        </p:nvCxnSpPr>
        <p:spPr>
          <a:xfrm>
            <a:off x="1512657" y="5083187"/>
            <a:ext cx="10853087" cy="11723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Left Brace 43">
            <a:extLst>
              <a:ext uri="{FF2B5EF4-FFF2-40B4-BE49-F238E27FC236}">
                <a16:creationId xmlns:a16="http://schemas.microsoft.com/office/drawing/2014/main" id="{02944391-2525-19DD-D4E7-C91766C46E2A}"/>
              </a:ext>
            </a:extLst>
          </p:cNvPr>
          <p:cNvSpPr/>
          <p:nvPr/>
        </p:nvSpPr>
        <p:spPr>
          <a:xfrm>
            <a:off x="1897514" y="4488909"/>
            <a:ext cx="212864" cy="514431"/>
          </a:xfrm>
          <a:prstGeom prst="leftBrace">
            <a:avLst>
              <a:gd name="adj1" fmla="val 2500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22">
            <a:extLst>
              <a:ext uri="{FF2B5EF4-FFF2-40B4-BE49-F238E27FC236}">
                <a16:creationId xmlns:a16="http://schemas.microsoft.com/office/drawing/2014/main" id="{849866C7-E356-C7A1-1938-9D4F5095E86A}"/>
              </a:ext>
            </a:extLst>
          </p:cNvPr>
          <p:cNvSpPr txBox="1"/>
          <p:nvPr/>
        </p:nvSpPr>
        <p:spPr>
          <a:xfrm>
            <a:off x="564194" y="4557371"/>
            <a:ext cx="1464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</a:rPr>
              <a:t>Brue force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839A4E-E912-EE45-EDFC-E3EDB46BBE70}"/>
              </a:ext>
            </a:extLst>
          </p:cNvPr>
          <p:cNvSpPr txBox="1"/>
          <p:nvPr/>
        </p:nvSpPr>
        <p:spPr>
          <a:xfrm>
            <a:off x="4415353" y="5618029"/>
            <a:ext cx="1213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Mauling attack</a:t>
            </a:r>
          </a:p>
        </p:txBody>
      </p:sp>
    </p:spTree>
    <p:extLst>
      <p:ext uri="{BB962C8B-B14F-4D97-AF65-F5344CB8AC3E}">
        <p14:creationId xmlns:p14="http://schemas.microsoft.com/office/powerpoint/2010/main" val="422637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36" grpId="0"/>
      <p:bldP spid="37" grpId="0"/>
      <p:bldP spid="41" grpId="0" animBg="1"/>
      <p:bldP spid="44" grpId="0" animBg="1"/>
      <p:bldP spid="45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EA890-981E-8401-9958-64475CCCC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EBA49-0358-74B0-3AE3-231E19CF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New Ideas (3/5)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91E2549-7CF7-1059-8C7A-D8E6CF228ECB}"/>
              </a:ext>
            </a:extLst>
          </p:cNvPr>
          <p:cNvSpPr txBox="1"/>
          <p:nvPr/>
        </p:nvSpPr>
        <p:spPr>
          <a:xfrm>
            <a:off x="271452" y="975346"/>
            <a:ext cx="1147103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Hard Scheduling 1: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The right </a:t>
            </a:r>
            <a:r>
              <a:rPr lang="en-US" sz="2000" dirty="0" err="1"/>
              <a:t>NMCom</a:t>
            </a:r>
            <a:r>
              <a:rPr lang="en-US" sz="2000" dirty="0"/>
              <a:t> starts earlier than the brute-forcing line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Use “first-message” binding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C7A141-3677-2F36-962D-429AE8E7D139}"/>
              </a:ext>
            </a:extLst>
          </p:cNvPr>
          <p:cNvGrpSpPr/>
          <p:nvPr/>
        </p:nvGrpSpPr>
        <p:grpSpPr>
          <a:xfrm>
            <a:off x="2096470" y="3788459"/>
            <a:ext cx="1912741" cy="806753"/>
            <a:chOff x="4367223" y="2567865"/>
            <a:chExt cx="2563418" cy="879292"/>
          </a:xfrm>
        </p:grpSpPr>
        <p:sp>
          <p:nvSpPr>
            <p:cNvPr id="4" name="Arrow: Right 555">
              <a:extLst>
                <a:ext uri="{FF2B5EF4-FFF2-40B4-BE49-F238E27FC236}">
                  <a16:creationId xmlns:a16="http://schemas.microsoft.com/office/drawing/2014/main" id="{24C24840-0149-1428-19AF-4E0BB6886567}"/>
                </a:ext>
              </a:extLst>
            </p:cNvPr>
            <p:cNvSpPr/>
            <p:nvPr/>
          </p:nvSpPr>
          <p:spPr>
            <a:xfrm>
              <a:off x="4367223" y="2567865"/>
              <a:ext cx="2563418" cy="704445"/>
            </a:xfrm>
            <a:prstGeom prst="rightArrow">
              <a:avLst>
                <a:gd name="adj1" fmla="val 76974"/>
                <a:gd name="adj2" fmla="val 24198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4C631F6-7DFF-B3AD-FA1A-610376D24CC3}"/>
                </a:ext>
              </a:extLst>
            </p:cNvPr>
            <p:cNvSpPr txBox="1"/>
            <p:nvPr/>
          </p:nvSpPr>
          <p:spPr>
            <a:xfrm>
              <a:off x="4718687" y="2742712"/>
              <a:ext cx="2049759" cy="704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  <a:effectLst/>
                  <a:latin typeface="Helvetica" pitchFamily="2" charset="0"/>
                </a:rPr>
                <a:t>ExtCom</a:t>
              </a:r>
              <a:r>
                <a:rPr lang="en-US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(</a:t>
              </a:r>
              <a:r>
                <a:rPr lang="el-GR" dirty="0"/>
                <a:t>τ</a:t>
              </a:r>
              <a:r>
                <a:rPr lang="en-US" baseline="-25000" dirty="0">
                  <a:solidFill>
                    <a:srgbClr val="000000"/>
                  </a:solidFill>
                  <a:latin typeface="Helvetica" pitchFamily="2" charset="0"/>
                </a:rPr>
                <a:t>A</a:t>
              </a:r>
              <a:r>
                <a:rPr lang="en-US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)</a:t>
              </a:r>
            </a:p>
            <a:p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E2C95C-0098-F9AE-9F6D-40D7DB6B9345}"/>
              </a:ext>
            </a:extLst>
          </p:cNvPr>
          <p:cNvGrpSpPr/>
          <p:nvPr/>
        </p:nvGrpSpPr>
        <p:grpSpPr>
          <a:xfrm>
            <a:off x="2096470" y="4541570"/>
            <a:ext cx="1912741" cy="795755"/>
            <a:chOff x="4367223" y="3593724"/>
            <a:chExt cx="2563418" cy="1266068"/>
          </a:xfrm>
        </p:grpSpPr>
        <p:sp>
          <p:nvSpPr>
            <p:cNvPr id="7" name="Arrow: Right 555">
              <a:extLst>
                <a:ext uri="{FF2B5EF4-FFF2-40B4-BE49-F238E27FC236}">
                  <a16:creationId xmlns:a16="http://schemas.microsoft.com/office/drawing/2014/main" id="{08DB9CFC-0D4E-64E9-40F5-8ABBAF532E85}"/>
                </a:ext>
              </a:extLst>
            </p:cNvPr>
            <p:cNvSpPr/>
            <p:nvPr/>
          </p:nvSpPr>
          <p:spPr>
            <a:xfrm rot="10800000">
              <a:off x="4367223" y="3593724"/>
              <a:ext cx="2563418" cy="966208"/>
            </a:xfrm>
            <a:prstGeom prst="rightArrow">
              <a:avLst>
                <a:gd name="adj1" fmla="val 76974"/>
                <a:gd name="adj2" fmla="val 24198"/>
              </a:avLst>
            </a:prstGeom>
            <a:noFill/>
            <a:ln w="19050"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0E3AD4-245A-9AEE-0F56-185A99CFF462}"/>
                </a:ext>
              </a:extLst>
            </p:cNvPr>
            <p:cNvSpPr txBox="1"/>
            <p:nvPr/>
          </p:nvSpPr>
          <p:spPr>
            <a:xfrm>
              <a:off x="4718685" y="3831462"/>
              <a:ext cx="2049759" cy="1028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  <a:effectLst/>
                  <a:latin typeface="Helvetica" pitchFamily="2" charset="0"/>
                </a:rPr>
                <a:t>ExtCom</a:t>
              </a:r>
              <a:r>
                <a:rPr lang="en-US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(</a:t>
              </a:r>
              <a:r>
                <a:rPr lang="el-GR" dirty="0"/>
                <a:t>τ</a:t>
              </a:r>
              <a:r>
                <a:rPr lang="en-US" baseline="-25000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B</a:t>
              </a:r>
              <a:r>
                <a:rPr lang="en-US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)</a:t>
              </a:r>
            </a:p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3557CB4-D6F5-B4BC-5439-79A03FAB4D86}"/>
              </a:ext>
            </a:extLst>
          </p:cNvPr>
          <p:cNvGrpSpPr/>
          <p:nvPr/>
        </p:nvGrpSpPr>
        <p:grpSpPr>
          <a:xfrm>
            <a:off x="2096468" y="5298282"/>
            <a:ext cx="1912741" cy="607287"/>
            <a:chOff x="4382762" y="4446160"/>
            <a:chExt cx="2563418" cy="789900"/>
          </a:xfrm>
        </p:grpSpPr>
        <p:sp>
          <p:nvSpPr>
            <p:cNvPr id="10" name="Arrow: Right 557">
              <a:extLst>
                <a:ext uri="{FF2B5EF4-FFF2-40B4-BE49-F238E27FC236}">
                  <a16:creationId xmlns:a16="http://schemas.microsoft.com/office/drawing/2014/main" id="{14CE7028-0DC2-63A3-DA0B-F42B4F9E20FC}"/>
                </a:ext>
              </a:extLst>
            </p:cNvPr>
            <p:cNvSpPr/>
            <p:nvPr/>
          </p:nvSpPr>
          <p:spPr>
            <a:xfrm>
              <a:off x="4382762" y="4446160"/>
              <a:ext cx="2563418" cy="789900"/>
            </a:xfrm>
            <a:prstGeom prst="rightArrow">
              <a:avLst>
                <a:gd name="adj1" fmla="val 76974"/>
                <a:gd name="adj2" fmla="val 24198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FB4179-6606-40F9-7206-8C9FA0B4C148}"/>
                </a:ext>
              </a:extLst>
            </p:cNvPr>
            <p:cNvSpPr txBox="1"/>
            <p:nvPr/>
          </p:nvSpPr>
          <p:spPr>
            <a:xfrm>
              <a:off x="4796122" y="4602641"/>
              <a:ext cx="12731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NMCom</a:t>
              </a:r>
              <a:r>
                <a:rPr lang="en-US" dirty="0"/>
                <a:t>(0)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956E3D-B2D1-3F57-BF30-1A40BCB27957}"/>
              </a:ext>
            </a:extLst>
          </p:cNvPr>
          <p:cNvGrpSpPr/>
          <p:nvPr/>
        </p:nvGrpSpPr>
        <p:grpSpPr>
          <a:xfrm>
            <a:off x="2096469" y="6051395"/>
            <a:ext cx="1912740" cy="607287"/>
            <a:chOff x="4367223" y="5427522"/>
            <a:chExt cx="2497858" cy="789900"/>
          </a:xfrm>
        </p:grpSpPr>
        <p:sp>
          <p:nvSpPr>
            <p:cNvPr id="13" name="Arrow: Right 557">
              <a:extLst>
                <a:ext uri="{FF2B5EF4-FFF2-40B4-BE49-F238E27FC236}">
                  <a16:creationId xmlns:a16="http://schemas.microsoft.com/office/drawing/2014/main" id="{E0A9E8CD-157B-20B1-2153-AD42EB5D5D6E}"/>
                </a:ext>
              </a:extLst>
            </p:cNvPr>
            <p:cNvSpPr/>
            <p:nvPr/>
          </p:nvSpPr>
          <p:spPr>
            <a:xfrm rot="10800000">
              <a:off x="4367223" y="5427522"/>
              <a:ext cx="2497858" cy="789900"/>
            </a:xfrm>
            <a:prstGeom prst="rightArrow">
              <a:avLst>
                <a:gd name="adj1" fmla="val 76974"/>
                <a:gd name="adj2" fmla="val 24198"/>
              </a:avLst>
            </a:prstGeom>
            <a:noFill/>
            <a:ln w="19050"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95121D1-C2FD-4741-19CE-2B2E4BA09E56}"/>
                </a:ext>
              </a:extLst>
            </p:cNvPr>
            <p:cNvSpPr txBox="1"/>
            <p:nvPr/>
          </p:nvSpPr>
          <p:spPr>
            <a:xfrm>
              <a:off x="4768833" y="5586143"/>
              <a:ext cx="1273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NMCom</a:t>
              </a:r>
              <a:r>
                <a:rPr lang="en-US" dirty="0"/>
                <a:t>(0)</a:t>
              </a:r>
            </a:p>
          </p:txBody>
        </p:sp>
      </p:grpSp>
      <p:sp>
        <p:nvSpPr>
          <p:cNvPr id="17" name="TextBox 53">
            <a:extLst>
              <a:ext uri="{FF2B5EF4-FFF2-40B4-BE49-F238E27FC236}">
                <a16:creationId xmlns:a16="http://schemas.microsoft.com/office/drawing/2014/main" id="{84BD4DC5-72CF-82D3-0ABB-7625F7E20429}"/>
              </a:ext>
            </a:extLst>
          </p:cNvPr>
          <p:cNvSpPr txBox="1"/>
          <p:nvPr/>
        </p:nvSpPr>
        <p:spPr>
          <a:xfrm>
            <a:off x="707421" y="4819950"/>
            <a:ext cx="567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b="1" dirty="0">
                <a:solidFill>
                  <a:srgbClr val="FF0000"/>
                </a:solidFill>
              </a:rPr>
              <a:t>τ</a:t>
            </a:r>
            <a:r>
              <a:rPr lang="en-US" sz="2000" b="1" baseline="-25000" dirty="0">
                <a:solidFill>
                  <a:srgbClr val="FF0000"/>
                </a:solidFill>
                <a:effectLst/>
                <a:latin typeface="Helvetica" pitchFamily="2" charset="0"/>
              </a:rPr>
              <a:t>B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Arrow: Bent-Up 17">
            <a:extLst>
              <a:ext uri="{FF2B5EF4-FFF2-40B4-BE49-F238E27FC236}">
                <a16:creationId xmlns:a16="http://schemas.microsoft.com/office/drawing/2014/main" id="{BF8B1B49-3356-92CB-EB37-9B90BFA86272}"/>
              </a:ext>
            </a:extLst>
          </p:cNvPr>
          <p:cNvSpPr/>
          <p:nvPr/>
        </p:nvSpPr>
        <p:spPr>
          <a:xfrm rot="5400000">
            <a:off x="1185706" y="4912800"/>
            <a:ext cx="464889" cy="1114582"/>
          </a:xfrm>
          <a:prstGeom prst="bentUpArrow">
            <a:avLst>
              <a:gd name="adj1" fmla="val 15940"/>
              <a:gd name="adj2" fmla="val 25000"/>
              <a:gd name="adj3" fmla="val 25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48E93D-0713-16F8-6B02-9822F31D9C9B}"/>
              </a:ext>
            </a:extLst>
          </p:cNvPr>
          <p:cNvSpPr txBox="1"/>
          <p:nvPr/>
        </p:nvSpPr>
        <p:spPr>
          <a:xfrm>
            <a:off x="4439917" y="3244344"/>
            <a:ext cx="69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Adv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06D72B-A8CA-B54D-8D63-165D51C8C34B}"/>
              </a:ext>
            </a:extLst>
          </p:cNvPr>
          <p:cNvGrpSpPr/>
          <p:nvPr/>
        </p:nvGrpSpPr>
        <p:grpSpPr>
          <a:xfrm>
            <a:off x="5738911" y="2916058"/>
            <a:ext cx="1912741" cy="806753"/>
            <a:chOff x="4367223" y="2567865"/>
            <a:chExt cx="2563418" cy="879292"/>
          </a:xfrm>
        </p:grpSpPr>
        <p:sp>
          <p:nvSpPr>
            <p:cNvPr id="21" name="Arrow: Right 555">
              <a:extLst>
                <a:ext uri="{FF2B5EF4-FFF2-40B4-BE49-F238E27FC236}">
                  <a16:creationId xmlns:a16="http://schemas.microsoft.com/office/drawing/2014/main" id="{7A0BFB2E-5AD5-0031-A537-782334837438}"/>
                </a:ext>
              </a:extLst>
            </p:cNvPr>
            <p:cNvSpPr/>
            <p:nvPr/>
          </p:nvSpPr>
          <p:spPr>
            <a:xfrm>
              <a:off x="4367223" y="2567865"/>
              <a:ext cx="2563418" cy="704445"/>
            </a:xfrm>
            <a:prstGeom prst="rightArrow">
              <a:avLst>
                <a:gd name="adj1" fmla="val 76974"/>
                <a:gd name="adj2" fmla="val 24198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44D2B99-03B9-6EE4-6F3F-4B1BD004C584}"/>
                </a:ext>
              </a:extLst>
            </p:cNvPr>
            <p:cNvSpPr txBox="1"/>
            <p:nvPr/>
          </p:nvSpPr>
          <p:spPr>
            <a:xfrm>
              <a:off x="4718687" y="2742712"/>
              <a:ext cx="2049759" cy="704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  <a:effectLst/>
                  <a:latin typeface="Helvetica" pitchFamily="2" charset="0"/>
                </a:rPr>
                <a:t>ExtCom</a:t>
              </a:r>
              <a:r>
                <a:rPr lang="en-US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(</a:t>
              </a:r>
              <a:r>
                <a:rPr lang="el-GR" dirty="0"/>
                <a:t>τ</a:t>
              </a:r>
              <a:r>
                <a:rPr lang="en-US" baseline="-25000" dirty="0">
                  <a:solidFill>
                    <a:srgbClr val="000000"/>
                  </a:solidFill>
                  <a:latin typeface="Helvetica" pitchFamily="2" charset="0"/>
                </a:rPr>
                <a:t>A</a:t>
              </a:r>
              <a:r>
                <a:rPr lang="en-US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)</a:t>
              </a:r>
            </a:p>
            <a:p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8969D37-7D76-9A9A-9472-24ED70F9A559}"/>
              </a:ext>
            </a:extLst>
          </p:cNvPr>
          <p:cNvGrpSpPr/>
          <p:nvPr/>
        </p:nvGrpSpPr>
        <p:grpSpPr>
          <a:xfrm>
            <a:off x="5738911" y="3669169"/>
            <a:ext cx="1912741" cy="795755"/>
            <a:chOff x="4367223" y="3593724"/>
            <a:chExt cx="2563418" cy="1266068"/>
          </a:xfrm>
        </p:grpSpPr>
        <p:sp>
          <p:nvSpPr>
            <p:cNvPr id="24" name="Arrow: Right 555">
              <a:extLst>
                <a:ext uri="{FF2B5EF4-FFF2-40B4-BE49-F238E27FC236}">
                  <a16:creationId xmlns:a16="http://schemas.microsoft.com/office/drawing/2014/main" id="{BAE3117B-4EAF-E5B1-F9AF-15AF4977AF66}"/>
                </a:ext>
              </a:extLst>
            </p:cNvPr>
            <p:cNvSpPr/>
            <p:nvPr/>
          </p:nvSpPr>
          <p:spPr>
            <a:xfrm rot="10800000">
              <a:off x="4367223" y="3593724"/>
              <a:ext cx="2563418" cy="966208"/>
            </a:xfrm>
            <a:prstGeom prst="rightArrow">
              <a:avLst>
                <a:gd name="adj1" fmla="val 76974"/>
                <a:gd name="adj2" fmla="val 24198"/>
              </a:avLst>
            </a:prstGeom>
            <a:noFill/>
            <a:ln w="19050"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7550089-B674-B9E0-6FE1-1E72B54E1ACA}"/>
                </a:ext>
              </a:extLst>
            </p:cNvPr>
            <p:cNvSpPr txBox="1"/>
            <p:nvPr/>
          </p:nvSpPr>
          <p:spPr>
            <a:xfrm>
              <a:off x="4718685" y="3831462"/>
              <a:ext cx="2049759" cy="1028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  <a:effectLst/>
                  <a:latin typeface="Helvetica" pitchFamily="2" charset="0"/>
                </a:rPr>
                <a:t>ExtCom</a:t>
              </a:r>
              <a:r>
                <a:rPr lang="en-US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(</a:t>
              </a:r>
              <a:r>
                <a:rPr lang="el-GR" dirty="0"/>
                <a:t>τ</a:t>
              </a:r>
              <a:r>
                <a:rPr lang="en-US" baseline="-25000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B</a:t>
              </a:r>
              <a:r>
                <a:rPr lang="en-US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)</a:t>
              </a:r>
            </a:p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7A5568E-70EA-AA58-C47A-5AD2B01B9518}"/>
              </a:ext>
            </a:extLst>
          </p:cNvPr>
          <p:cNvGrpSpPr/>
          <p:nvPr/>
        </p:nvGrpSpPr>
        <p:grpSpPr>
          <a:xfrm>
            <a:off x="5738909" y="4557371"/>
            <a:ext cx="1912741" cy="1359921"/>
            <a:chOff x="4382762" y="4446160"/>
            <a:chExt cx="2563418" cy="789900"/>
          </a:xfrm>
        </p:grpSpPr>
        <p:sp>
          <p:nvSpPr>
            <p:cNvPr id="27" name="Arrow: Right 557">
              <a:extLst>
                <a:ext uri="{FF2B5EF4-FFF2-40B4-BE49-F238E27FC236}">
                  <a16:creationId xmlns:a16="http://schemas.microsoft.com/office/drawing/2014/main" id="{9CA286E8-4CBE-9624-B725-AA1F6738AC8D}"/>
                </a:ext>
              </a:extLst>
            </p:cNvPr>
            <p:cNvSpPr/>
            <p:nvPr/>
          </p:nvSpPr>
          <p:spPr>
            <a:xfrm>
              <a:off x="4382762" y="4446160"/>
              <a:ext cx="2563418" cy="789900"/>
            </a:xfrm>
            <a:prstGeom prst="rightArrow">
              <a:avLst>
                <a:gd name="adj1" fmla="val 76974"/>
                <a:gd name="adj2" fmla="val 24198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2091E8C-46BC-B085-0FD7-CB7AB7EC4D5E}"/>
                </a:ext>
              </a:extLst>
            </p:cNvPr>
            <p:cNvSpPr txBox="1"/>
            <p:nvPr/>
          </p:nvSpPr>
          <p:spPr>
            <a:xfrm>
              <a:off x="4796122" y="4834783"/>
              <a:ext cx="12731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NMCom</a:t>
              </a:r>
              <a:r>
                <a:rPr lang="en-US" dirty="0"/>
                <a:t>(0)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E35A6F-4CE8-D060-FEFF-DA49F390F4ED}"/>
              </a:ext>
            </a:extLst>
          </p:cNvPr>
          <p:cNvGrpSpPr/>
          <p:nvPr/>
        </p:nvGrpSpPr>
        <p:grpSpPr>
          <a:xfrm>
            <a:off x="5738910" y="6063118"/>
            <a:ext cx="1912740" cy="607287"/>
            <a:chOff x="4367223" y="5427522"/>
            <a:chExt cx="2497858" cy="789900"/>
          </a:xfrm>
        </p:grpSpPr>
        <p:sp>
          <p:nvSpPr>
            <p:cNvPr id="30" name="Arrow: Right 557">
              <a:extLst>
                <a:ext uri="{FF2B5EF4-FFF2-40B4-BE49-F238E27FC236}">
                  <a16:creationId xmlns:a16="http://schemas.microsoft.com/office/drawing/2014/main" id="{D31AE423-12E0-0F79-29F0-F4373E1DB923}"/>
                </a:ext>
              </a:extLst>
            </p:cNvPr>
            <p:cNvSpPr/>
            <p:nvPr/>
          </p:nvSpPr>
          <p:spPr>
            <a:xfrm rot="10800000">
              <a:off x="4367223" y="5427522"/>
              <a:ext cx="2497858" cy="789900"/>
            </a:xfrm>
            <a:prstGeom prst="rightArrow">
              <a:avLst>
                <a:gd name="adj1" fmla="val 76974"/>
                <a:gd name="adj2" fmla="val 24198"/>
              </a:avLst>
            </a:prstGeom>
            <a:noFill/>
            <a:ln w="19050"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BC433CF-94DE-1139-D9C4-2EDAEE2A4232}"/>
                </a:ext>
              </a:extLst>
            </p:cNvPr>
            <p:cNvSpPr txBox="1"/>
            <p:nvPr/>
          </p:nvSpPr>
          <p:spPr>
            <a:xfrm>
              <a:off x="4768833" y="5586143"/>
              <a:ext cx="1273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NMCom</a:t>
              </a:r>
              <a:r>
                <a:rPr lang="en-US" dirty="0"/>
                <a:t>(0)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1A435DB-F60D-E761-D9D8-12F80CFBAD1B}"/>
              </a:ext>
            </a:extLst>
          </p:cNvPr>
          <p:cNvSpPr txBox="1"/>
          <p:nvPr/>
        </p:nvSpPr>
        <p:spPr>
          <a:xfrm>
            <a:off x="860859" y="3182790"/>
            <a:ext cx="651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cs typeface="Times New Roman" panose="02020603050405020304" pitchFamily="18" charset="0"/>
              </a:rPr>
              <a:t>P</a:t>
            </a:r>
            <a:r>
              <a:rPr lang="en-US" sz="3200" baseline="-25000" dirty="0">
                <a:cs typeface="Times New Roman" panose="02020603050405020304" pitchFamily="18" charset="0"/>
              </a:rPr>
              <a:t>A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5CD65C2-7E9E-A1ED-37C9-57951055C825}"/>
              </a:ext>
            </a:extLst>
          </p:cNvPr>
          <p:cNvSpPr txBox="1"/>
          <p:nvPr/>
        </p:nvSpPr>
        <p:spPr>
          <a:xfrm>
            <a:off x="7937536" y="3229147"/>
            <a:ext cx="1351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cs typeface="Times New Roman" panose="02020603050405020304" pitchFamily="18" charset="0"/>
              </a:rPr>
              <a:t>P</a:t>
            </a:r>
            <a:r>
              <a:rPr lang="en-US" sz="3200" baseline="-25000" dirty="0">
                <a:cs typeface="Times New Roman" panose="02020603050405020304" pitchFamily="18" charset="0"/>
              </a:rPr>
              <a:t>B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5BB1A94-30CB-B2F7-0856-1AF1FD0ADADA}"/>
              </a:ext>
            </a:extLst>
          </p:cNvPr>
          <p:cNvCxnSpPr>
            <a:cxnSpLocks/>
          </p:cNvCxnSpPr>
          <p:nvPr/>
        </p:nvCxnSpPr>
        <p:spPr>
          <a:xfrm flipV="1">
            <a:off x="4263237" y="5601925"/>
            <a:ext cx="1255239" cy="1172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E233B72-07DD-29BF-7886-03F26A32BC30}"/>
              </a:ext>
            </a:extLst>
          </p:cNvPr>
          <p:cNvCxnSpPr>
            <a:cxnSpLocks/>
          </p:cNvCxnSpPr>
          <p:nvPr/>
        </p:nvCxnSpPr>
        <p:spPr>
          <a:xfrm>
            <a:off x="1512657" y="5083187"/>
            <a:ext cx="10853087" cy="11723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Left Brace 43">
            <a:extLst>
              <a:ext uri="{FF2B5EF4-FFF2-40B4-BE49-F238E27FC236}">
                <a16:creationId xmlns:a16="http://schemas.microsoft.com/office/drawing/2014/main" id="{EB080251-DDC1-B3ED-1493-48A41E80AE29}"/>
              </a:ext>
            </a:extLst>
          </p:cNvPr>
          <p:cNvSpPr/>
          <p:nvPr/>
        </p:nvSpPr>
        <p:spPr>
          <a:xfrm>
            <a:off x="1897514" y="4488909"/>
            <a:ext cx="212864" cy="514431"/>
          </a:xfrm>
          <a:prstGeom prst="leftBrace">
            <a:avLst>
              <a:gd name="adj1" fmla="val 2500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22">
            <a:extLst>
              <a:ext uri="{FF2B5EF4-FFF2-40B4-BE49-F238E27FC236}">
                <a16:creationId xmlns:a16="http://schemas.microsoft.com/office/drawing/2014/main" id="{D9ACFFC6-6DD7-F5EA-02D0-76DB6829A498}"/>
              </a:ext>
            </a:extLst>
          </p:cNvPr>
          <p:cNvSpPr txBox="1"/>
          <p:nvPr/>
        </p:nvSpPr>
        <p:spPr>
          <a:xfrm>
            <a:off x="564194" y="4557371"/>
            <a:ext cx="1464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</a:rPr>
              <a:t>Brue force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22F8FF-F958-CF77-272B-28E4AB1D3254}"/>
              </a:ext>
            </a:extLst>
          </p:cNvPr>
          <p:cNvSpPr txBox="1"/>
          <p:nvPr/>
        </p:nvSpPr>
        <p:spPr>
          <a:xfrm>
            <a:off x="4415353" y="5618029"/>
            <a:ext cx="1213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Mauling attack</a:t>
            </a:r>
          </a:p>
        </p:txBody>
      </p:sp>
    </p:spTree>
    <p:extLst>
      <p:ext uri="{BB962C8B-B14F-4D97-AF65-F5344CB8AC3E}">
        <p14:creationId xmlns:p14="http://schemas.microsoft.com/office/powerpoint/2010/main" val="2233893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B356F-80D6-6083-B2B5-E18FD995F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7AC9B-4EC3-218C-531D-0A9B43973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New Ideas (4/5)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E1A6BD7-1CEC-CDDE-B988-021DE458BE20}"/>
              </a:ext>
            </a:extLst>
          </p:cNvPr>
          <p:cNvSpPr txBox="1"/>
          <p:nvPr/>
        </p:nvSpPr>
        <p:spPr>
          <a:xfrm>
            <a:off x="271452" y="975346"/>
            <a:ext cx="11471031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Hard Scheduling 2: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Mauling attack happens between other primitive (e.g., WI argument) and </a:t>
            </a:r>
            <a:r>
              <a:rPr lang="en-US" sz="2000" dirty="0" err="1"/>
              <a:t>NMCom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Use “r-robustness” of </a:t>
            </a:r>
            <a:r>
              <a:rPr lang="en-US" sz="2000" dirty="0" err="1"/>
              <a:t>NMCom</a:t>
            </a:r>
            <a:r>
              <a:rPr lang="en-US" sz="2000" dirty="0"/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roughly, it means </a:t>
            </a:r>
            <a:r>
              <a:rPr lang="en-US" sz="2000" dirty="0" err="1"/>
              <a:t>NMCom</a:t>
            </a:r>
            <a:r>
              <a:rPr lang="en-US" sz="2000" dirty="0"/>
              <a:t> is non-malleable against any r-round protocols (not necessarily another </a:t>
            </a:r>
            <a:r>
              <a:rPr lang="en-US" sz="2000" dirty="0" err="1"/>
              <a:t>NMCom</a:t>
            </a:r>
            <a:r>
              <a:rPr lang="en-US" sz="2000" dirty="0"/>
              <a:t>)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CB3DE3-E33A-A116-BA24-00724E1B9068}"/>
              </a:ext>
            </a:extLst>
          </p:cNvPr>
          <p:cNvGrpSpPr/>
          <p:nvPr/>
        </p:nvGrpSpPr>
        <p:grpSpPr>
          <a:xfrm>
            <a:off x="2096468" y="4904672"/>
            <a:ext cx="1912741" cy="1000898"/>
            <a:chOff x="4382762" y="4446160"/>
            <a:chExt cx="2563418" cy="789900"/>
          </a:xfrm>
        </p:grpSpPr>
        <p:sp>
          <p:nvSpPr>
            <p:cNvPr id="10" name="Arrow: Right 557">
              <a:extLst>
                <a:ext uri="{FF2B5EF4-FFF2-40B4-BE49-F238E27FC236}">
                  <a16:creationId xmlns:a16="http://schemas.microsoft.com/office/drawing/2014/main" id="{BCBCA497-7CB4-F861-6D3D-1B904A494449}"/>
                </a:ext>
              </a:extLst>
            </p:cNvPr>
            <p:cNvSpPr/>
            <p:nvPr/>
          </p:nvSpPr>
          <p:spPr>
            <a:xfrm>
              <a:off x="4382762" y="4446160"/>
              <a:ext cx="2563418" cy="789900"/>
            </a:xfrm>
            <a:prstGeom prst="rightArrow">
              <a:avLst>
                <a:gd name="adj1" fmla="val 76974"/>
                <a:gd name="adj2" fmla="val 24198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4AE8AA-46F9-5007-4FD5-15255751B296}"/>
                </a:ext>
              </a:extLst>
            </p:cNvPr>
            <p:cNvSpPr txBox="1"/>
            <p:nvPr/>
          </p:nvSpPr>
          <p:spPr>
            <a:xfrm>
              <a:off x="4633807" y="4602641"/>
              <a:ext cx="1896789" cy="4803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WI argument</a:t>
              </a:r>
            </a:p>
          </p:txBody>
        </p:sp>
      </p:grpSp>
      <p:sp>
        <p:nvSpPr>
          <p:cNvPr id="17" name="TextBox 53">
            <a:extLst>
              <a:ext uri="{FF2B5EF4-FFF2-40B4-BE49-F238E27FC236}">
                <a16:creationId xmlns:a16="http://schemas.microsoft.com/office/drawing/2014/main" id="{4BE05D6C-2027-78EA-7A9B-2DF49F309254}"/>
              </a:ext>
            </a:extLst>
          </p:cNvPr>
          <p:cNvSpPr txBox="1"/>
          <p:nvPr/>
        </p:nvSpPr>
        <p:spPr>
          <a:xfrm>
            <a:off x="707421" y="4111439"/>
            <a:ext cx="567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b="1" dirty="0">
                <a:solidFill>
                  <a:srgbClr val="FF0000"/>
                </a:solidFill>
              </a:rPr>
              <a:t>τ</a:t>
            </a:r>
            <a:r>
              <a:rPr lang="en-US" sz="2000" b="1" baseline="-25000" dirty="0">
                <a:solidFill>
                  <a:srgbClr val="FF0000"/>
                </a:solidFill>
                <a:effectLst/>
                <a:latin typeface="Helvetica" pitchFamily="2" charset="0"/>
              </a:rPr>
              <a:t>B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Arrow: Bent-Up 17">
            <a:extLst>
              <a:ext uri="{FF2B5EF4-FFF2-40B4-BE49-F238E27FC236}">
                <a16:creationId xmlns:a16="http://schemas.microsoft.com/office/drawing/2014/main" id="{FCB1F46E-83CC-2677-719F-C799629C0496}"/>
              </a:ext>
            </a:extLst>
          </p:cNvPr>
          <p:cNvSpPr/>
          <p:nvPr/>
        </p:nvSpPr>
        <p:spPr>
          <a:xfrm rot="5400000">
            <a:off x="854260" y="4581354"/>
            <a:ext cx="1127782" cy="1114583"/>
          </a:xfrm>
          <a:prstGeom prst="bentUpArrow">
            <a:avLst>
              <a:gd name="adj1" fmla="val 6704"/>
              <a:gd name="adj2" fmla="val 15492"/>
              <a:gd name="adj3" fmla="val 25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DCE1E8-7E2A-DA93-FE33-0CECABD67491}"/>
              </a:ext>
            </a:extLst>
          </p:cNvPr>
          <p:cNvSpPr txBox="1"/>
          <p:nvPr/>
        </p:nvSpPr>
        <p:spPr>
          <a:xfrm>
            <a:off x="4439917" y="3244344"/>
            <a:ext cx="69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Adv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DD2A0E8-9BFB-F1F2-393A-7BAA9BFED6D5}"/>
              </a:ext>
            </a:extLst>
          </p:cNvPr>
          <p:cNvGrpSpPr/>
          <p:nvPr/>
        </p:nvGrpSpPr>
        <p:grpSpPr>
          <a:xfrm>
            <a:off x="5738911" y="2916058"/>
            <a:ext cx="1912741" cy="806753"/>
            <a:chOff x="4367223" y="2567865"/>
            <a:chExt cx="2563418" cy="879292"/>
          </a:xfrm>
        </p:grpSpPr>
        <p:sp>
          <p:nvSpPr>
            <p:cNvPr id="21" name="Arrow: Right 555">
              <a:extLst>
                <a:ext uri="{FF2B5EF4-FFF2-40B4-BE49-F238E27FC236}">
                  <a16:creationId xmlns:a16="http://schemas.microsoft.com/office/drawing/2014/main" id="{26DAFA4B-1A3C-957A-0FFC-2654F6D7DCF4}"/>
                </a:ext>
              </a:extLst>
            </p:cNvPr>
            <p:cNvSpPr/>
            <p:nvPr/>
          </p:nvSpPr>
          <p:spPr>
            <a:xfrm>
              <a:off x="4367223" y="2567865"/>
              <a:ext cx="2563418" cy="704445"/>
            </a:xfrm>
            <a:prstGeom prst="rightArrow">
              <a:avLst>
                <a:gd name="adj1" fmla="val 76974"/>
                <a:gd name="adj2" fmla="val 24198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5DDDAAF-119A-187F-6985-4AA4F6CDA560}"/>
                </a:ext>
              </a:extLst>
            </p:cNvPr>
            <p:cNvSpPr txBox="1"/>
            <p:nvPr/>
          </p:nvSpPr>
          <p:spPr>
            <a:xfrm>
              <a:off x="4718687" y="2742712"/>
              <a:ext cx="2049759" cy="704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  <a:effectLst/>
                  <a:latin typeface="Helvetica" pitchFamily="2" charset="0"/>
                </a:rPr>
                <a:t>ExtCom</a:t>
              </a:r>
              <a:r>
                <a:rPr lang="en-US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(</a:t>
              </a:r>
              <a:r>
                <a:rPr lang="el-GR" dirty="0"/>
                <a:t>τ</a:t>
              </a:r>
              <a:r>
                <a:rPr lang="en-US" baseline="-25000" dirty="0">
                  <a:solidFill>
                    <a:srgbClr val="000000"/>
                  </a:solidFill>
                  <a:latin typeface="Helvetica" pitchFamily="2" charset="0"/>
                </a:rPr>
                <a:t>A</a:t>
              </a:r>
              <a:r>
                <a:rPr lang="en-US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)</a:t>
              </a:r>
            </a:p>
            <a:p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71FC214-FC80-E09C-B2EA-CCCEA03EC1EC}"/>
              </a:ext>
            </a:extLst>
          </p:cNvPr>
          <p:cNvGrpSpPr/>
          <p:nvPr/>
        </p:nvGrpSpPr>
        <p:grpSpPr>
          <a:xfrm>
            <a:off x="5738911" y="3669169"/>
            <a:ext cx="1912741" cy="795755"/>
            <a:chOff x="4367223" y="3593724"/>
            <a:chExt cx="2563418" cy="1266068"/>
          </a:xfrm>
        </p:grpSpPr>
        <p:sp>
          <p:nvSpPr>
            <p:cNvPr id="24" name="Arrow: Right 555">
              <a:extLst>
                <a:ext uri="{FF2B5EF4-FFF2-40B4-BE49-F238E27FC236}">
                  <a16:creationId xmlns:a16="http://schemas.microsoft.com/office/drawing/2014/main" id="{116B179F-B9A7-F23C-CEC4-D1029CB1593D}"/>
                </a:ext>
              </a:extLst>
            </p:cNvPr>
            <p:cNvSpPr/>
            <p:nvPr/>
          </p:nvSpPr>
          <p:spPr>
            <a:xfrm rot="10800000">
              <a:off x="4367223" y="3593724"/>
              <a:ext cx="2563418" cy="966208"/>
            </a:xfrm>
            <a:prstGeom prst="rightArrow">
              <a:avLst>
                <a:gd name="adj1" fmla="val 76974"/>
                <a:gd name="adj2" fmla="val 24198"/>
              </a:avLst>
            </a:prstGeom>
            <a:noFill/>
            <a:ln w="19050"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2B9797-C0C8-F72A-4B42-48AD93EE2A2D}"/>
                </a:ext>
              </a:extLst>
            </p:cNvPr>
            <p:cNvSpPr txBox="1"/>
            <p:nvPr/>
          </p:nvSpPr>
          <p:spPr>
            <a:xfrm>
              <a:off x="4718685" y="3831462"/>
              <a:ext cx="2049759" cy="1028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  <a:effectLst/>
                  <a:latin typeface="Helvetica" pitchFamily="2" charset="0"/>
                </a:rPr>
                <a:t>ExtCom</a:t>
              </a:r>
              <a:r>
                <a:rPr lang="en-US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(</a:t>
              </a:r>
              <a:r>
                <a:rPr lang="el-GR" dirty="0"/>
                <a:t>τ</a:t>
              </a:r>
              <a:r>
                <a:rPr lang="en-US" baseline="-25000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B</a:t>
              </a:r>
              <a:r>
                <a:rPr lang="en-US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)</a:t>
              </a:r>
            </a:p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2CF3D5F-8559-0F65-85D8-C87EB44CA29D}"/>
              </a:ext>
            </a:extLst>
          </p:cNvPr>
          <p:cNvGrpSpPr/>
          <p:nvPr/>
        </p:nvGrpSpPr>
        <p:grpSpPr>
          <a:xfrm>
            <a:off x="5738909" y="4775772"/>
            <a:ext cx="1912741" cy="1141520"/>
            <a:chOff x="4382762" y="4446160"/>
            <a:chExt cx="2563418" cy="789900"/>
          </a:xfrm>
        </p:grpSpPr>
        <p:sp>
          <p:nvSpPr>
            <p:cNvPr id="27" name="Arrow: Right 557">
              <a:extLst>
                <a:ext uri="{FF2B5EF4-FFF2-40B4-BE49-F238E27FC236}">
                  <a16:creationId xmlns:a16="http://schemas.microsoft.com/office/drawing/2014/main" id="{F1F993C3-E3FF-35D6-B10E-573906A5AD49}"/>
                </a:ext>
              </a:extLst>
            </p:cNvPr>
            <p:cNvSpPr/>
            <p:nvPr/>
          </p:nvSpPr>
          <p:spPr>
            <a:xfrm>
              <a:off x="4382762" y="4446160"/>
              <a:ext cx="2563418" cy="789900"/>
            </a:xfrm>
            <a:prstGeom prst="rightArrow">
              <a:avLst>
                <a:gd name="adj1" fmla="val 76974"/>
                <a:gd name="adj2" fmla="val 24198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F594022-E327-23EE-4A51-88CC185D779B}"/>
                </a:ext>
              </a:extLst>
            </p:cNvPr>
            <p:cNvSpPr txBox="1"/>
            <p:nvPr/>
          </p:nvSpPr>
          <p:spPr>
            <a:xfrm>
              <a:off x="4794914" y="4672559"/>
              <a:ext cx="12731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NMCom</a:t>
              </a:r>
              <a:r>
                <a:rPr lang="en-US" dirty="0"/>
                <a:t>(0)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852B5D2-624F-E549-AFD3-BF2351B4DA86}"/>
              </a:ext>
            </a:extLst>
          </p:cNvPr>
          <p:cNvGrpSpPr/>
          <p:nvPr/>
        </p:nvGrpSpPr>
        <p:grpSpPr>
          <a:xfrm>
            <a:off x="5738910" y="6063118"/>
            <a:ext cx="1912740" cy="607287"/>
            <a:chOff x="4367223" y="5427522"/>
            <a:chExt cx="2497858" cy="789900"/>
          </a:xfrm>
        </p:grpSpPr>
        <p:sp>
          <p:nvSpPr>
            <p:cNvPr id="30" name="Arrow: Right 557">
              <a:extLst>
                <a:ext uri="{FF2B5EF4-FFF2-40B4-BE49-F238E27FC236}">
                  <a16:creationId xmlns:a16="http://schemas.microsoft.com/office/drawing/2014/main" id="{0CEB43F1-3A90-06FD-6944-4F196A468AAC}"/>
                </a:ext>
              </a:extLst>
            </p:cNvPr>
            <p:cNvSpPr/>
            <p:nvPr/>
          </p:nvSpPr>
          <p:spPr>
            <a:xfrm rot="10800000">
              <a:off x="4367223" y="5427522"/>
              <a:ext cx="2497858" cy="789900"/>
            </a:xfrm>
            <a:prstGeom prst="rightArrow">
              <a:avLst>
                <a:gd name="adj1" fmla="val 76974"/>
                <a:gd name="adj2" fmla="val 24198"/>
              </a:avLst>
            </a:prstGeom>
            <a:noFill/>
            <a:ln w="19050"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6D5A31-444C-C66F-12CD-978AD9B23497}"/>
                </a:ext>
              </a:extLst>
            </p:cNvPr>
            <p:cNvSpPr txBox="1"/>
            <p:nvPr/>
          </p:nvSpPr>
          <p:spPr>
            <a:xfrm>
              <a:off x="4768833" y="5586143"/>
              <a:ext cx="1273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NMCom</a:t>
              </a:r>
              <a:r>
                <a:rPr lang="en-US" dirty="0"/>
                <a:t>(0)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63CF78F-AF67-110A-E745-693FB27232AB}"/>
              </a:ext>
            </a:extLst>
          </p:cNvPr>
          <p:cNvSpPr txBox="1"/>
          <p:nvPr/>
        </p:nvSpPr>
        <p:spPr>
          <a:xfrm>
            <a:off x="860859" y="3182790"/>
            <a:ext cx="651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cs typeface="Times New Roman" panose="02020603050405020304" pitchFamily="18" charset="0"/>
              </a:rPr>
              <a:t>P</a:t>
            </a:r>
            <a:r>
              <a:rPr lang="en-US" sz="3200" baseline="-25000" dirty="0">
                <a:cs typeface="Times New Roman" panose="02020603050405020304" pitchFamily="18" charset="0"/>
              </a:rPr>
              <a:t>A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2607BBE-A579-BF2C-2577-38E8A2DF8946}"/>
              </a:ext>
            </a:extLst>
          </p:cNvPr>
          <p:cNvSpPr txBox="1"/>
          <p:nvPr/>
        </p:nvSpPr>
        <p:spPr>
          <a:xfrm>
            <a:off x="7937536" y="3229147"/>
            <a:ext cx="1351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cs typeface="Times New Roman" panose="02020603050405020304" pitchFamily="18" charset="0"/>
              </a:rPr>
              <a:t>P</a:t>
            </a:r>
            <a:r>
              <a:rPr lang="en-US" sz="3200" baseline="-25000" dirty="0">
                <a:cs typeface="Times New Roman" panose="02020603050405020304" pitchFamily="18" charset="0"/>
              </a:rPr>
              <a:t>B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68B56E8-3C67-9628-93EF-D17947E9B0DC}"/>
              </a:ext>
            </a:extLst>
          </p:cNvPr>
          <p:cNvCxnSpPr>
            <a:cxnSpLocks/>
          </p:cNvCxnSpPr>
          <p:nvPr/>
        </p:nvCxnSpPr>
        <p:spPr>
          <a:xfrm flipV="1">
            <a:off x="4263237" y="5171973"/>
            <a:ext cx="1255239" cy="1172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C0B404E-848E-3E5D-7E8F-93A786E3F518}"/>
              </a:ext>
            </a:extLst>
          </p:cNvPr>
          <p:cNvCxnSpPr>
            <a:cxnSpLocks/>
          </p:cNvCxnSpPr>
          <p:nvPr/>
        </p:nvCxnSpPr>
        <p:spPr>
          <a:xfrm>
            <a:off x="1130250" y="4574752"/>
            <a:ext cx="10853087" cy="11723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1771D37-B586-2001-C95D-518F8DAF7A55}"/>
              </a:ext>
            </a:extLst>
          </p:cNvPr>
          <p:cNvSpPr txBox="1"/>
          <p:nvPr/>
        </p:nvSpPr>
        <p:spPr>
          <a:xfrm>
            <a:off x="4415353" y="5188077"/>
            <a:ext cx="1213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Mauling attack</a:t>
            </a:r>
          </a:p>
        </p:txBody>
      </p:sp>
      <p:sp>
        <p:nvSpPr>
          <p:cNvPr id="15" name="TextBox 67">
            <a:extLst>
              <a:ext uri="{FF2B5EF4-FFF2-40B4-BE49-F238E27FC236}">
                <a16:creationId xmlns:a16="http://schemas.microsoft.com/office/drawing/2014/main" id="{A8412F77-EBD8-BCAA-0852-75CCB469FAAC}"/>
              </a:ext>
            </a:extLst>
          </p:cNvPr>
          <p:cNvSpPr txBox="1"/>
          <p:nvPr/>
        </p:nvSpPr>
        <p:spPr>
          <a:xfrm rot="5400000">
            <a:off x="2702628" y="3895999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67">
            <a:extLst>
              <a:ext uri="{FF2B5EF4-FFF2-40B4-BE49-F238E27FC236}">
                <a16:creationId xmlns:a16="http://schemas.microsoft.com/office/drawing/2014/main" id="{E7C5BD72-CD3C-9E10-F3E1-59239C02BA8E}"/>
              </a:ext>
            </a:extLst>
          </p:cNvPr>
          <p:cNvSpPr txBox="1"/>
          <p:nvPr/>
        </p:nvSpPr>
        <p:spPr>
          <a:xfrm rot="5400000">
            <a:off x="2702627" y="6161841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239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91523-B2FE-84E6-B826-905524090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New Ideas (5/5)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3F52CE-09E7-502F-92EB-0B5D4E85C61A}"/>
              </a:ext>
            </a:extLst>
          </p:cNvPr>
          <p:cNvSpPr txBox="1"/>
          <p:nvPr/>
        </p:nvSpPr>
        <p:spPr>
          <a:xfrm>
            <a:off x="880401" y="1483629"/>
            <a:ext cx="938994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In summary:</a:t>
            </a:r>
          </a:p>
          <a:p>
            <a:pPr marL="457200" indent="-457200" algn="l">
              <a:buAutoNum type="arabicPeriod"/>
            </a:pPr>
            <a:r>
              <a:rPr lang="en-US" sz="2400" dirty="0"/>
              <a:t>We avoid intermediate </a:t>
            </a:r>
            <a:r>
              <a:rPr lang="en-US" sz="2400" dirty="0" err="1"/>
              <a:t>rewindings</a:t>
            </a:r>
            <a:r>
              <a:rPr lang="en-US" sz="2400" dirty="0"/>
              <a:t> in [GGJS12]</a:t>
            </a:r>
          </a:p>
          <a:p>
            <a:pPr marL="457200" indent="-457200" algn="l">
              <a:buAutoNum type="arabicPeriod"/>
            </a:pPr>
            <a:r>
              <a:rPr lang="en-US" sz="2400" dirty="0"/>
              <a:t>Start brute-forcing directly</a:t>
            </a:r>
          </a:p>
          <a:p>
            <a:pPr marL="457200" indent="-457200" algn="l">
              <a:buAutoNum type="arabicPeriod"/>
            </a:pPr>
            <a:r>
              <a:rPr lang="en-US" sz="2400" dirty="0"/>
              <a:t>Use </a:t>
            </a:r>
            <a:r>
              <a:rPr lang="en-US" sz="2400" dirty="0">
                <a:solidFill>
                  <a:schemeClr val="accent1"/>
                </a:solidFill>
              </a:rPr>
              <a:t>non-uniform arguments </a:t>
            </a:r>
            <a:r>
              <a:rPr lang="en-US" sz="2400" dirty="0"/>
              <a:t>+ </a:t>
            </a:r>
            <a:r>
              <a:rPr lang="en-US" sz="2400" dirty="0">
                <a:solidFill>
                  <a:schemeClr val="accent1"/>
                </a:solidFill>
              </a:rPr>
              <a:t>strengthened </a:t>
            </a:r>
            <a:r>
              <a:rPr lang="en-US" sz="2400" dirty="0" err="1">
                <a:solidFill>
                  <a:schemeClr val="accent1"/>
                </a:solidFill>
              </a:rPr>
              <a:t>NMCom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to establish indistinguishability between intermediate, inefficient hybrids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A144B3-1855-D264-ECD7-8F3163B4ACFF}"/>
              </a:ext>
            </a:extLst>
          </p:cNvPr>
          <p:cNvSpPr txBox="1"/>
          <p:nvPr/>
        </p:nvSpPr>
        <p:spPr>
          <a:xfrm>
            <a:off x="2078873" y="4402442"/>
            <a:ext cx="779731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Fortunately, it follows from [</a:t>
            </a:r>
            <a:r>
              <a:rPr lang="en-US" sz="2400" b="1" dirty="0">
                <a:solidFill>
                  <a:srgbClr val="FF0000"/>
                </a:solidFill>
              </a:rPr>
              <a:t>L</a:t>
            </a:r>
            <a:r>
              <a:rPr lang="en-US" sz="2400" b="1" dirty="0">
                <a:solidFill>
                  <a:schemeClr val="accent1"/>
                </a:solidFill>
              </a:rPr>
              <a:t>PY23</a:t>
            </a:r>
            <a:r>
              <a:rPr lang="en-US" sz="2400" b="1" dirty="0"/>
              <a:t>] that: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PQ-</a:t>
            </a:r>
            <a:r>
              <a:rPr lang="en-US" sz="2000" dirty="0" err="1"/>
              <a:t>NMCom</a:t>
            </a:r>
            <a:r>
              <a:rPr lang="en-US" sz="2000" dirty="0"/>
              <a:t> with first-message binding and r-robustness can be constructed from PQ-OWFs, in constant rounds!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DAFF14A-C7BD-6246-7BFF-2CFDD2071F00}"/>
              </a:ext>
            </a:extLst>
          </p:cNvPr>
          <p:cNvSpPr/>
          <p:nvPr/>
        </p:nvSpPr>
        <p:spPr>
          <a:xfrm>
            <a:off x="5107531" y="2617558"/>
            <a:ext cx="3003408" cy="55499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FCDD6E-42F2-E93E-2692-5E37E723AD66}"/>
              </a:ext>
            </a:extLst>
          </p:cNvPr>
          <p:cNvCxnSpPr>
            <a:cxnSpLocks/>
            <a:stCxn id="5" idx="4"/>
            <a:endCxn id="4" idx="0"/>
          </p:cNvCxnSpPr>
          <p:nvPr/>
        </p:nvCxnSpPr>
        <p:spPr>
          <a:xfrm flipH="1">
            <a:off x="5977531" y="3172548"/>
            <a:ext cx="631704" cy="1229894"/>
          </a:xfrm>
          <a:prstGeom prst="straightConnector1">
            <a:avLst/>
          </a:prstGeom>
          <a:ln w="28575" cap="sq">
            <a:solidFill>
              <a:srgbClr val="C00000"/>
            </a:solidFill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63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CDB5F-369E-19F5-B4EF-8C9600C09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23B35-E052-031E-40D3-697FA6001D5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59824" y="2386809"/>
            <a:ext cx="5986272" cy="9465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Q&amp;A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0C5112-C96A-4D9C-BC88-F1CD600E46FF}"/>
              </a:ext>
            </a:extLst>
          </p:cNvPr>
          <p:cNvSpPr txBox="1"/>
          <p:nvPr/>
        </p:nvSpPr>
        <p:spPr>
          <a:xfrm>
            <a:off x="2143306" y="3333404"/>
            <a:ext cx="7727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Full version available at: </a:t>
            </a:r>
            <a:r>
              <a:rPr lang="en-US" sz="2800" b="1" dirty="0">
                <a:hlinkClick r:id="rId2"/>
              </a:rPr>
              <a:t>https://ia.cr/2025/1595</a:t>
            </a:r>
            <a:endParaRPr lang="en-HK" sz="2800" b="1" dirty="0"/>
          </a:p>
        </p:txBody>
      </p:sp>
    </p:spTree>
    <p:extLst>
      <p:ext uri="{BB962C8B-B14F-4D97-AF65-F5344CB8AC3E}">
        <p14:creationId xmlns:p14="http://schemas.microsoft.com/office/powerpoint/2010/main" val="235645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B8022-58B4-C6D3-29AC-9690A856C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Definition for Secure MPC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6C19F4-9530-4496-8D64-D4691A0210F7}"/>
              </a:ext>
            </a:extLst>
      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693755" y="5614788"/>
            <a:ext cx="927339" cy="7400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B0C7E6-B265-EF07-02C9-C155D0610955}"/>
              </a:ext>
            </a:extLst>
      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778275" y="3141342"/>
            <a:ext cx="577049" cy="9754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7202CBE-FAF0-BF47-C58A-5A07FF7C5F86}"/>
              </a:ext>
            </a:extLst>
      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3200018" y="3211662"/>
            <a:ext cx="810272" cy="8377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81F2C42-047C-4F62-DD77-AD666B8127A7}"/>
              </a:ext>
            </a:extLst>
      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3475316" y="5496096"/>
            <a:ext cx="662496" cy="981914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927802-89EE-BFF5-D92D-02981A828494}"/>
              </a:ext>
            </a:extLst>
          </p:cNvPr>
          <p:cNvSpPr/>
          <p:nvPr/>
        </p:nvSpPr>
        <p:spPr>
          <a:xfrm>
            <a:off x="1146697" y="3772580"/>
            <a:ext cx="577050" cy="5592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DFA4008-F2B3-27DF-B7D3-C541678A160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82993" y="3947147"/>
            <a:ext cx="339967" cy="255703"/>
            <a:chOff x="2541594" y="2540000"/>
            <a:chExt cx="185738" cy="139701"/>
          </a:xfrm>
        </p:grpSpPr>
        <p:sp>
          <p:nvSpPr>
            <p:cNvPr id="45" name="Freeform 7 1 1">
              <a:extLst>
                <a:ext uri="{FF2B5EF4-FFF2-40B4-BE49-F238E27FC236}">
                  <a16:creationId xmlns:a16="http://schemas.microsoft.com/office/drawing/2014/main" id="{791E2430-A3DA-96FD-9017-BB6334ABE273}"/>
                </a:ext>
              </a:extLst>
            </p:cNvPr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2541594" y="2540000"/>
              <a:ext cx="104775" cy="106363"/>
            </a:xfrm>
            <a:custGeom>
              <a:avLst/>
              <a:gdLst>
                <a:gd name="T0" fmla="*/ 152 w 248"/>
                <a:gd name="T1" fmla="*/ 70 h 227"/>
                <a:gd name="T2" fmla="*/ 201 w 248"/>
                <a:gd name="T3" fmla="*/ 11 h 227"/>
                <a:gd name="T4" fmla="*/ 226 w 248"/>
                <a:gd name="T5" fmla="*/ 18 h 227"/>
                <a:gd name="T6" fmla="*/ 202 w 248"/>
                <a:gd name="T7" fmla="*/ 45 h 227"/>
                <a:gd name="T8" fmla="*/ 221 w 248"/>
                <a:gd name="T9" fmla="*/ 62 h 227"/>
                <a:gd name="T10" fmla="*/ 248 w 248"/>
                <a:gd name="T11" fmla="*/ 33 h 227"/>
                <a:gd name="T12" fmla="*/ 202 w 248"/>
                <a:gd name="T13" fmla="*/ 0 h 227"/>
                <a:gd name="T14" fmla="*/ 149 w 248"/>
                <a:gd name="T15" fmla="*/ 38 h 227"/>
                <a:gd name="T16" fmla="*/ 95 w 248"/>
                <a:gd name="T17" fmla="*/ 0 h 227"/>
                <a:gd name="T18" fmla="*/ 15 w 248"/>
                <a:gd name="T19" fmla="*/ 77 h 227"/>
                <a:gd name="T20" fmla="*/ 21 w 248"/>
                <a:gd name="T21" fmla="*/ 82 h 227"/>
                <a:gd name="T22" fmla="*/ 28 w 248"/>
                <a:gd name="T23" fmla="*/ 77 h 227"/>
                <a:gd name="T24" fmla="*/ 94 w 248"/>
                <a:gd name="T25" fmla="*/ 11 h 227"/>
                <a:gd name="T26" fmla="*/ 121 w 248"/>
                <a:gd name="T27" fmla="*/ 45 h 227"/>
                <a:gd name="T28" fmla="*/ 94 w 248"/>
                <a:gd name="T29" fmla="*/ 164 h 227"/>
                <a:gd name="T30" fmla="*/ 47 w 248"/>
                <a:gd name="T31" fmla="*/ 216 h 227"/>
                <a:gd name="T32" fmla="*/ 22 w 248"/>
                <a:gd name="T33" fmla="*/ 209 h 227"/>
                <a:gd name="T34" fmla="*/ 46 w 248"/>
                <a:gd name="T35" fmla="*/ 182 h 227"/>
                <a:gd name="T36" fmla="*/ 27 w 248"/>
                <a:gd name="T37" fmla="*/ 165 h 227"/>
                <a:gd name="T38" fmla="*/ 0 w 248"/>
                <a:gd name="T39" fmla="*/ 194 h 227"/>
                <a:gd name="T40" fmla="*/ 47 w 248"/>
                <a:gd name="T41" fmla="*/ 227 h 227"/>
                <a:gd name="T42" fmla="*/ 99 w 248"/>
                <a:gd name="T43" fmla="*/ 189 h 227"/>
                <a:gd name="T44" fmla="*/ 153 w 248"/>
                <a:gd name="T45" fmla="*/ 227 h 227"/>
                <a:gd name="T46" fmla="*/ 233 w 248"/>
                <a:gd name="T47" fmla="*/ 150 h 227"/>
                <a:gd name="T48" fmla="*/ 227 w 248"/>
                <a:gd name="T49" fmla="*/ 145 h 227"/>
                <a:gd name="T50" fmla="*/ 220 w 248"/>
                <a:gd name="T51" fmla="*/ 150 h 227"/>
                <a:gd name="T52" fmla="*/ 154 w 248"/>
                <a:gd name="T53" fmla="*/ 216 h 227"/>
                <a:gd name="T54" fmla="*/ 126 w 248"/>
                <a:gd name="T55" fmla="*/ 183 h 227"/>
                <a:gd name="T56" fmla="*/ 135 w 248"/>
                <a:gd name="T57" fmla="*/ 139 h 227"/>
                <a:gd name="T58" fmla="*/ 152 w 248"/>
                <a:gd name="T59" fmla="*/ 7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7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4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5" y="24"/>
                    <a:pt x="77" y="11"/>
                    <a:pt x="94" y="11"/>
                  </a:cubicBezTo>
                  <a:cubicBezTo>
                    <a:pt x="104" y="11"/>
                    <a:pt x="121" y="16"/>
                    <a:pt x="121" y="45"/>
                  </a:cubicBezTo>
                  <a:cubicBezTo>
                    <a:pt x="121" y="60"/>
                    <a:pt x="113" y="94"/>
                    <a:pt x="94" y="164"/>
                  </a:cubicBezTo>
                  <a:cubicBezTo>
                    <a:pt x="86" y="195"/>
                    <a:pt x="69" y="216"/>
                    <a:pt x="47" y="216"/>
                  </a:cubicBezTo>
                  <a:cubicBezTo>
                    <a:pt x="44" y="216"/>
                    <a:pt x="33" y="216"/>
                    <a:pt x="22" y="209"/>
                  </a:cubicBezTo>
                  <a:cubicBezTo>
                    <a:pt x="35" y="207"/>
                    <a:pt x="46" y="196"/>
                    <a:pt x="46" y="182"/>
                  </a:cubicBezTo>
                  <a:cubicBezTo>
                    <a:pt x="46" y="169"/>
                    <a:pt x="35" y="165"/>
                    <a:pt x="27" y="165"/>
                  </a:cubicBezTo>
                  <a:cubicBezTo>
                    <a:pt x="12" y="165"/>
                    <a:pt x="0" y="178"/>
                    <a:pt x="0" y="194"/>
                  </a:cubicBezTo>
                  <a:cubicBezTo>
                    <a:pt x="0" y="217"/>
                    <a:pt x="25" y="227"/>
                    <a:pt x="47" y="227"/>
                  </a:cubicBezTo>
                  <a:cubicBezTo>
                    <a:pt x="79" y="227"/>
                    <a:pt x="97" y="192"/>
                    <a:pt x="99" y="189"/>
                  </a:cubicBezTo>
                  <a:cubicBezTo>
                    <a:pt x="105" y="207"/>
                    <a:pt x="123" y="227"/>
                    <a:pt x="153" y="227"/>
                  </a:cubicBezTo>
                  <a:cubicBezTo>
                    <a:pt x="204" y="227"/>
                    <a:pt x="233" y="162"/>
                    <a:pt x="233" y="150"/>
                  </a:cubicBezTo>
                  <a:cubicBezTo>
                    <a:pt x="233" y="145"/>
                    <a:pt x="228" y="145"/>
                    <a:pt x="227" y="145"/>
                  </a:cubicBezTo>
                  <a:cubicBezTo>
                    <a:pt x="222" y="145"/>
                    <a:pt x="221" y="147"/>
                    <a:pt x="220" y="150"/>
                  </a:cubicBezTo>
                  <a:cubicBezTo>
                    <a:pt x="204" y="204"/>
                    <a:pt x="170" y="216"/>
                    <a:pt x="154" y="216"/>
                  </a:cubicBezTo>
                  <a:cubicBezTo>
                    <a:pt x="134" y="216"/>
                    <a:pt x="126" y="200"/>
                    <a:pt x="126" y="183"/>
                  </a:cubicBezTo>
                  <a:cubicBezTo>
                    <a:pt x="126" y="172"/>
                    <a:pt x="129" y="161"/>
                    <a:pt x="135" y="139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8 1 1">
              <a:extLst>
                <a:ext uri="{FF2B5EF4-FFF2-40B4-BE49-F238E27FC236}">
                  <a16:creationId xmlns:a16="http://schemas.microsoft.com/office/drawing/2014/main" id="{B265733D-9A78-507B-88D6-738F08180E61}"/>
                </a:ext>
              </a:extLst>
            </p:cNvPr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2671769" y="2570163"/>
              <a:ext cx="55563" cy="109538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1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8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5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2"/>
                    <a:pt x="52" y="231"/>
                    <a:pt x="65" y="231"/>
                  </a:cubicBezTo>
                  <a:cubicBezTo>
                    <a:pt x="76" y="231"/>
                    <a:pt x="120" y="232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9BD414CF-30E2-2A5C-1DD3-F2E1F7861310}"/>
              </a:ext>
            </a:extLst>
          </p:cNvPr>
          <p:cNvSpPr/>
          <p:nvPr/>
        </p:nvSpPr>
        <p:spPr>
          <a:xfrm>
            <a:off x="3690808" y="3742080"/>
            <a:ext cx="577050" cy="5592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8" name="Group 497">
            <a:extLst>
              <a:ext uri="{FF2B5EF4-FFF2-40B4-BE49-F238E27FC236}">
                <a16:creationId xmlns:a16="http://schemas.microsoft.com/office/drawing/2014/main" id="{8E57B42A-5BA8-6024-C291-8CCCD50A3446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830108" y="3915234"/>
            <a:ext cx="360363" cy="268287"/>
            <a:chOff x="9604375" y="3289301"/>
            <a:chExt cx="360363" cy="268287"/>
          </a:xfrm>
        </p:grpSpPr>
        <p:sp>
          <p:nvSpPr>
            <p:cNvPr id="495" name="Freeform 23 1">
              <a:extLst>
                <a:ext uri="{FF2B5EF4-FFF2-40B4-BE49-F238E27FC236}">
                  <a16:creationId xmlns:a16="http://schemas.microsoft.com/office/drawing/2014/main" id="{8383D8CD-A63A-81A8-AE6F-F7C9EF9E6D52}"/>
                </a:ext>
              </a:extLst>
            </p:cNvPr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9604375" y="3289301"/>
              <a:ext cx="198438" cy="2000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8 h 226"/>
                <a:gd name="T6" fmla="*/ 202 w 248"/>
                <a:gd name="T7" fmla="*/ 45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7 h 226"/>
                <a:gd name="T24" fmla="*/ 94 w 248"/>
                <a:gd name="T25" fmla="*/ 11 h 226"/>
                <a:gd name="T26" fmla="*/ 121 w 248"/>
                <a:gd name="T27" fmla="*/ 45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9 h 226"/>
                <a:gd name="T34" fmla="*/ 45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6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5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8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4" y="24"/>
                    <a:pt x="77" y="11"/>
                    <a:pt x="94" y="11"/>
                  </a:cubicBezTo>
                  <a:cubicBezTo>
                    <a:pt x="104" y="11"/>
                    <a:pt x="121" y="16"/>
                    <a:pt x="121" y="45"/>
                  </a:cubicBezTo>
                  <a:cubicBezTo>
                    <a:pt x="121" y="60"/>
                    <a:pt x="113" y="93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2" y="215"/>
                    <a:pt x="22" y="209"/>
                  </a:cubicBezTo>
                  <a:cubicBezTo>
                    <a:pt x="35" y="206"/>
                    <a:pt x="45" y="196"/>
                    <a:pt x="45" y="182"/>
                  </a:cubicBezTo>
                  <a:cubicBezTo>
                    <a:pt x="45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2" y="162"/>
                    <a:pt x="232" y="149"/>
                  </a:cubicBezTo>
                  <a:cubicBezTo>
                    <a:pt x="232" y="144"/>
                    <a:pt x="228" y="144"/>
                    <a:pt x="226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24 1">
              <a:extLst>
                <a:ext uri="{FF2B5EF4-FFF2-40B4-BE49-F238E27FC236}">
                  <a16:creationId xmlns:a16="http://schemas.microsoft.com/office/drawing/2014/main" id="{B41B0280-1443-9038-F5D6-3A6A546228F3}"/>
                </a:ext>
              </a:extLst>
            </p:cNvPr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9836150" y="3346451"/>
              <a:ext cx="128588" cy="211137"/>
            </a:xfrm>
            <a:custGeom>
              <a:avLst/>
              <a:gdLst>
                <a:gd name="T0" fmla="*/ 76 w 160"/>
                <a:gd name="T1" fmla="*/ 115 h 239"/>
                <a:gd name="T2" fmla="*/ 123 w 160"/>
                <a:gd name="T3" fmla="*/ 171 h 239"/>
                <a:gd name="T4" fmla="*/ 77 w 160"/>
                <a:gd name="T5" fmla="*/ 228 h 239"/>
                <a:gd name="T6" fmla="*/ 18 w 160"/>
                <a:gd name="T7" fmla="*/ 203 h 239"/>
                <a:gd name="T8" fmla="*/ 38 w 160"/>
                <a:gd name="T9" fmla="*/ 184 h 239"/>
                <a:gd name="T10" fmla="*/ 19 w 160"/>
                <a:gd name="T11" fmla="*/ 164 h 239"/>
                <a:gd name="T12" fmla="*/ 0 w 160"/>
                <a:gd name="T13" fmla="*/ 185 h 239"/>
                <a:gd name="T14" fmla="*/ 78 w 160"/>
                <a:gd name="T15" fmla="*/ 239 h 239"/>
                <a:gd name="T16" fmla="*/ 160 w 160"/>
                <a:gd name="T17" fmla="*/ 171 h 239"/>
                <a:gd name="T18" fmla="*/ 99 w 160"/>
                <a:gd name="T19" fmla="*/ 109 h 239"/>
                <a:gd name="T20" fmla="*/ 149 w 160"/>
                <a:gd name="T21" fmla="*/ 48 h 239"/>
                <a:gd name="T22" fmla="*/ 79 w 160"/>
                <a:gd name="T23" fmla="*/ 0 h 239"/>
                <a:gd name="T24" fmla="*/ 10 w 160"/>
                <a:gd name="T25" fmla="*/ 47 h 239"/>
                <a:gd name="T26" fmla="*/ 29 w 160"/>
                <a:gd name="T27" fmla="*/ 65 h 239"/>
                <a:gd name="T28" fmla="*/ 46 w 160"/>
                <a:gd name="T29" fmla="*/ 47 h 239"/>
                <a:gd name="T30" fmla="*/ 29 w 160"/>
                <a:gd name="T31" fmla="*/ 29 h 239"/>
                <a:gd name="T32" fmla="*/ 78 w 160"/>
                <a:gd name="T33" fmla="*/ 10 h 239"/>
                <a:gd name="T34" fmla="*/ 115 w 160"/>
                <a:gd name="T35" fmla="*/ 48 h 239"/>
                <a:gd name="T36" fmla="*/ 101 w 160"/>
                <a:gd name="T37" fmla="*/ 90 h 239"/>
                <a:gd name="T38" fmla="*/ 63 w 160"/>
                <a:gd name="T39" fmla="*/ 105 h 239"/>
                <a:gd name="T40" fmla="*/ 52 w 160"/>
                <a:gd name="T41" fmla="*/ 106 h 239"/>
                <a:gd name="T42" fmla="*/ 48 w 160"/>
                <a:gd name="T43" fmla="*/ 110 h 239"/>
                <a:gd name="T44" fmla="*/ 57 w 160"/>
                <a:gd name="T45" fmla="*/ 115 h 239"/>
                <a:gd name="T46" fmla="*/ 76 w 160"/>
                <a:gd name="T47" fmla="*/ 1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239">
                  <a:moveTo>
                    <a:pt x="76" y="115"/>
                  </a:moveTo>
                  <a:cubicBezTo>
                    <a:pt x="103" y="115"/>
                    <a:pt x="123" y="134"/>
                    <a:pt x="123" y="171"/>
                  </a:cubicBezTo>
                  <a:cubicBezTo>
                    <a:pt x="123" y="215"/>
                    <a:pt x="98" y="228"/>
                    <a:pt x="77" y="228"/>
                  </a:cubicBezTo>
                  <a:cubicBezTo>
                    <a:pt x="63" y="228"/>
                    <a:pt x="33" y="224"/>
                    <a:pt x="18" y="203"/>
                  </a:cubicBezTo>
                  <a:cubicBezTo>
                    <a:pt x="35" y="202"/>
                    <a:pt x="38" y="191"/>
                    <a:pt x="38" y="184"/>
                  </a:cubicBezTo>
                  <a:cubicBezTo>
                    <a:pt x="38" y="172"/>
                    <a:pt x="30" y="164"/>
                    <a:pt x="19" y="164"/>
                  </a:cubicBezTo>
                  <a:cubicBezTo>
                    <a:pt x="9" y="164"/>
                    <a:pt x="0" y="170"/>
                    <a:pt x="0" y="185"/>
                  </a:cubicBezTo>
                  <a:cubicBezTo>
                    <a:pt x="0" y="217"/>
                    <a:pt x="36" y="239"/>
                    <a:pt x="78" y="239"/>
                  </a:cubicBezTo>
                  <a:cubicBezTo>
                    <a:pt x="127" y="239"/>
                    <a:pt x="160" y="206"/>
                    <a:pt x="160" y="171"/>
                  </a:cubicBezTo>
                  <a:cubicBezTo>
                    <a:pt x="160" y="144"/>
                    <a:pt x="138" y="117"/>
                    <a:pt x="99" y="109"/>
                  </a:cubicBezTo>
                  <a:cubicBezTo>
                    <a:pt x="136" y="96"/>
                    <a:pt x="149" y="69"/>
                    <a:pt x="149" y="48"/>
                  </a:cubicBezTo>
                  <a:cubicBezTo>
                    <a:pt x="149" y="21"/>
                    <a:pt x="118" y="0"/>
                    <a:pt x="79" y="0"/>
                  </a:cubicBezTo>
                  <a:cubicBezTo>
                    <a:pt x="40" y="0"/>
                    <a:pt x="10" y="19"/>
                    <a:pt x="10" y="47"/>
                  </a:cubicBezTo>
                  <a:cubicBezTo>
                    <a:pt x="10" y="59"/>
                    <a:pt x="18" y="65"/>
                    <a:pt x="29" y="65"/>
                  </a:cubicBezTo>
                  <a:cubicBezTo>
                    <a:pt x="39" y="65"/>
                    <a:pt x="46" y="57"/>
                    <a:pt x="46" y="47"/>
                  </a:cubicBezTo>
                  <a:cubicBezTo>
                    <a:pt x="46" y="37"/>
                    <a:pt x="39" y="30"/>
                    <a:pt x="29" y="29"/>
                  </a:cubicBezTo>
                  <a:cubicBezTo>
                    <a:pt x="41" y="14"/>
                    <a:pt x="65" y="10"/>
                    <a:pt x="78" y="10"/>
                  </a:cubicBezTo>
                  <a:cubicBezTo>
                    <a:pt x="93" y="10"/>
                    <a:pt x="115" y="18"/>
                    <a:pt x="115" y="48"/>
                  </a:cubicBezTo>
                  <a:cubicBezTo>
                    <a:pt x="115" y="63"/>
                    <a:pt x="111" y="79"/>
                    <a:pt x="101" y="90"/>
                  </a:cubicBezTo>
                  <a:cubicBezTo>
                    <a:pt x="90" y="103"/>
                    <a:pt x="80" y="104"/>
                    <a:pt x="63" y="105"/>
                  </a:cubicBezTo>
                  <a:cubicBezTo>
                    <a:pt x="54" y="105"/>
                    <a:pt x="53" y="105"/>
                    <a:pt x="52" y="106"/>
                  </a:cubicBezTo>
                  <a:cubicBezTo>
                    <a:pt x="51" y="106"/>
                    <a:pt x="48" y="106"/>
                    <a:pt x="48" y="110"/>
                  </a:cubicBezTo>
                  <a:cubicBezTo>
                    <a:pt x="48" y="115"/>
                    <a:pt x="51" y="115"/>
                    <a:pt x="57" y="115"/>
                  </a:cubicBezTo>
                  <a:lnTo>
                    <a:pt x="76" y="11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DE5C377B-F7AC-D25E-22D8-275DDBAEB6F5}"/>
              </a:ext>
            </a:extLst>
          </p:cNvPr>
          <p:cNvSpPr/>
          <p:nvPr/>
        </p:nvSpPr>
        <p:spPr>
          <a:xfrm>
            <a:off x="3885421" y="6150673"/>
            <a:ext cx="577050" cy="5592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42DDD457-26BA-84E3-A5B3-B2A5D6437E73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4007166" y="6314122"/>
            <a:ext cx="355600" cy="255588"/>
            <a:chOff x="8148638" y="4843462"/>
            <a:chExt cx="355600" cy="255588"/>
          </a:xfrm>
        </p:grpSpPr>
        <p:sp>
          <p:nvSpPr>
            <p:cNvPr id="481" name="Freeform 15 1">
              <a:extLst>
                <a:ext uri="{FF2B5EF4-FFF2-40B4-BE49-F238E27FC236}">
                  <a16:creationId xmlns:a16="http://schemas.microsoft.com/office/drawing/2014/main" id="{B9B16763-ED3D-0DF6-74D1-44E818A51944}"/>
                </a:ext>
              </a:extLst>
            </p:cNvPr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8148638" y="4843462"/>
              <a:ext cx="196850" cy="196850"/>
            </a:xfrm>
            <a:custGeom>
              <a:avLst/>
              <a:gdLst>
                <a:gd name="T0" fmla="*/ 152 w 248"/>
                <a:gd name="T1" fmla="*/ 70 h 227"/>
                <a:gd name="T2" fmla="*/ 201 w 248"/>
                <a:gd name="T3" fmla="*/ 11 h 227"/>
                <a:gd name="T4" fmla="*/ 226 w 248"/>
                <a:gd name="T5" fmla="*/ 18 h 227"/>
                <a:gd name="T6" fmla="*/ 202 w 248"/>
                <a:gd name="T7" fmla="*/ 45 h 227"/>
                <a:gd name="T8" fmla="*/ 221 w 248"/>
                <a:gd name="T9" fmla="*/ 62 h 227"/>
                <a:gd name="T10" fmla="*/ 248 w 248"/>
                <a:gd name="T11" fmla="*/ 33 h 227"/>
                <a:gd name="T12" fmla="*/ 202 w 248"/>
                <a:gd name="T13" fmla="*/ 0 h 227"/>
                <a:gd name="T14" fmla="*/ 150 w 248"/>
                <a:gd name="T15" fmla="*/ 38 h 227"/>
                <a:gd name="T16" fmla="*/ 96 w 248"/>
                <a:gd name="T17" fmla="*/ 0 h 227"/>
                <a:gd name="T18" fmla="*/ 15 w 248"/>
                <a:gd name="T19" fmla="*/ 77 h 227"/>
                <a:gd name="T20" fmla="*/ 21 w 248"/>
                <a:gd name="T21" fmla="*/ 82 h 227"/>
                <a:gd name="T22" fmla="*/ 28 w 248"/>
                <a:gd name="T23" fmla="*/ 77 h 227"/>
                <a:gd name="T24" fmla="*/ 95 w 248"/>
                <a:gd name="T25" fmla="*/ 11 h 227"/>
                <a:gd name="T26" fmla="*/ 122 w 248"/>
                <a:gd name="T27" fmla="*/ 45 h 227"/>
                <a:gd name="T28" fmla="*/ 95 w 248"/>
                <a:gd name="T29" fmla="*/ 164 h 227"/>
                <a:gd name="T30" fmla="*/ 47 w 248"/>
                <a:gd name="T31" fmla="*/ 216 h 227"/>
                <a:gd name="T32" fmla="*/ 22 w 248"/>
                <a:gd name="T33" fmla="*/ 209 h 227"/>
                <a:gd name="T34" fmla="*/ 46 w 248"/>
                <a:gd name="T35" fmla="*/ 182 h 227"/>
                <a:gd name="T36" fmla="*/ 27 w 248"/>
                <a:gd name="T37" fmla="*/ 165 h 227"/>
                <a:gd name="T38" fmla="*/ 0 w 248"/>
                <a:gd name="T39" fmla="*/ 194 h 227"/>
                <a:gd name="T40" fmla="*/ 47 w 248"/>
                <a:gd name="T41" fmla="*/ 227 h 227"/>
                <a:gd name="T42" fmla="*/ 99 w 248"/>
                <a:gd name="T43" fmla="*/ 189 h 227"/>
                <a:gd name="T44" fmla="*/ 153 w 248"/>
                <a:gd name="T45" fmla="*/ 227 h 227"/>
                <a:gd name="T46" fmla="*/ 233 w 248"/>
                <a:gd name="T47" fmla="*/ 150 h 227"/>
                <a:gd name="T48" fmla="*/ 227 w 248"/>
                <a:gd name="T49" fmla="*/ 145 h 227"/>
                <a:gd name="T50" fmla="*/ 220 w 248"/>
                <a:gd name="T51" fmla="*/ 150 h 227"/>
                <a:gd name="T52" fmla="*/ 154 w 248"/>
                <a:gd name="T53" fmla="*/ 216 h 227"/>
                <a:gd name="T54" fmla="*/ 127 w 248"/>
                <a:gd name="T55" fmla="*/ 183 h 227"/>
                <a:gd name="T56" fmla="*/ 135 w 248"/>
                <a:gd name="T57" fmla="*/ 139 h 227"/>
                <a:gd name="T58" fmla="*/ 152 w 248"/>
                <a:gd name="T59" fmla="*/ 7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7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7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4" y="11"/>
                    <a:pt x="122" y="16"/>
                    <a:pt x="122" y="45"/>
                  </a:cubicBezTo>
                  <a:cubicBezTo>
                    <a:pt x="122" y="60"/>
                    <a:pt x="113" y="94"/>
                    <a:pt x="95" y="164"/>
                  </a:cubicBezTo>
                  <a:cubicBezTo>
                    <a:pt x="87" y="195"/>
                    <a:pt x="69" y="216"/>
                    <a:pt x="47" y="216"/>
                  </a:cubicBezTo>
                  <a:cubicBezTo>
                    <a:pt x="44" y="216"/>
                    <a:pt x="33" y="216"/>
                    <a:pt x="22" y="209"/>
                  </a:cubicBezTo>
                  <a:cubicBezTo>
                    <a:pt x="35" y="207"/>
                    <a:pt x="46" y="196"/>
                    <a:pt x="46" y="182"/>
                  </a:cubicBezTo>
                  <a:cubicBezTo>
                    <a:pt x="46" y="169"/>
                    <a:pt x="35" y="165"/>
                    <a:pt x="27" y="165"/>
                  </a:cubicBezTo>
                  <a:cubicBezTo>
                    <a:pt x="12" y="165"/>
                    <a:pt x="0" y="178"/>
                    <a:pt x="0" y="194"/>
                  </a:cubicBezTo>
                  <a:cubicBezTo>
                    <a:pt x="0" y="217"/>
                    <a:pt x="25" y="227"/>
                    <a:pt x="47" y="227"/>
                  </a:cubicBezTo>
                  <a:cubicBezTo>
                    <a:pt x="80" y="227"/>
                    <a:pt x="98" y="192"/>
                    <a:pt x="99" y="189"/>
                  </a:cubicBezTo>
                  <a:cubicBezTo>
                    <a:pt x="105" y="207"/>
                    <a:pt x="123" y="227"/>
                    <a:pt x="153" y="227"/>
                  </a:cubicBezTo>
                  <a:cubicBezTo>
                    <a:pt x="204" y="227"/>
                    <a:pt x="233" y="162"/>
                    <a:pt x="233" y="150"/>
                  </a:cubicBezTo>
                  <a:cubicBezTo>
                    <a:pt x="233" y="145"/>
                    <a:pt x="228" y="145"/>
                    <a:pt x="227" y="145"/>
                  </a:cubicBezTo>
                  <a:cubicBezTo>
                    <a:pt x="222" y="145"/>
                    <a:pt x="221" y="147"/>
                    <a:pt x="220" y="150"/>
                  </a:cubicBezTo>
                  <a:cubicBezTo>
                    <a:pt x="204" y="204"/>
                    <a:pt x="170" y="216"/>
                    <a:pt x="154" y="216"/>
                  </a:cubicBezTo>
                  <a:cubicBezTo>
                    <a:pt x="135" y="216"/>
                    <a:pt x="127" y="200"/>
                    <a:pt x="127" y="183"/>
                  </a:cubicBezTo>
                  <a:cubicBezTo>
                    <a:pt x="127" y="172"/>
                    <a:pt x="130" y="161"/>
                    <a:pt x="135" y="139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16 1">
              <a:extLst>
                <a:ext uri="{FF2B5EF4-FFF2-40B4-BE49-F238E27FC236}">
                  <a16:creationId xmlns:a16="http://schemas.microsoft.com/office/drawing/2014/main" id="{0E641A5F-3C7E-99E9-C71E-31A004AF4FEB}"/>
                </a:ext>
              </a:extLst>
            </p:cNvPr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8380413" y="4899025"/>
              <a:ext cx="123825" cy="200025"/>
            </a:xfrm>
            <a:custGeom>
              <a:avLst/>
              <a:gdLst>
                <a:gd name="T0" fmla="*/ 155 w 155"/>
                <a:gd name="T1" fmla="*/ 168 h 232"/>
                <a:gd name="T2" fmla="*/ 143 w 155"/>
                <a:gd name="T3" fmla="*/ 168 h 232"/>
                <a:gd name="T4" fmla="*/ 134 w 155"/>
                <a:gd name="T5" fmla="*/ 200 h 232"/>
                <a:gd name="T6" fmla="*/ 99 w 155"/>
                <a:gd name="T7" fmla="*/ 202 h 232"/>
                <a:gd name="T8" fmla="*/ 35 w 155"/>
                <a:gd name="T9" fmla="*/ 202 h 232"/>
                <a:gd name="T10" fmla="*/ 105 w 155"/>
                <a:gd name="T11" fmla="*/ 144 h 232"/>
                <a:gd name="T12" fmla="*/ 155 w 155"/>
                <a:gd name="T13" fmla="*/ 68 h 232"/>
                <a:gd name="T14" fmla="*/ 73 w 155"/>
                <a:gd name="T15" fmla="*/ 0 h 232"/>
                <a:gd name="T16" fmla="*/ 0 w 155"/>
                <a:gd name="T17" fmla="*/ 63 h 232"/>
                <a:gd name="T18" fmla="*/ 19 w 155"/>
                <a:gd name="T19" fmla="*/ 82 h 232"/>
                <a:gd name="T20" fmla="*/ 37 w 155"/>
                <a:gd name="T21" fmla="*/ 64 h 232"/>
                <a:gd name="T22" fmla="*/ 17 w 155"/>
                <a:gd name="T23" fmla="*/ 45 h 232"/>
                <a:gd name="T24" fmla="*/ 68 w 155"/>
                <a:gd name="T25" fmla="*/ 13 h 232"/>
                <a:gd name="T26" fmla="*/ 121 w 155"/>
                <a:gd name="T27" fmla="*/ 68 h 232"/>
                <a:gd name="T28" fmla="*/ 88 w 155"/>
                <a:gd name="T29" fmla="*/ 135 h 232"/>
                <a:gd name="T30" fmla="*/ 4 w 155"/>
                <a:gd name="T31" fmla="*/ 218 h 232"/>
                <a:gd name="T32" fmla="*/ 0 w 155"/>
                <a:gd name="T33" fmla="*/ 232 h 232"/>
                <a:gd name="T34" fmla="*/ 144 w 155"/>
                <a:gd name="T35" fmla="*/ 232 h 232"/>
                <a:gd name="T36" fmla="*/ 155 w 155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232">
                  <a:moveTo>
                    <a:pt x="155" y="168"/>
                  </a:moveTo>
                  <a:lnTo>
                    <a:pt x="143" y="168"/>
                  </a:lnTo>
                  <a:cubicBezTo>
                    <a:pt x="142" y="176"/>
                    <a:pt x="138" y="197"/>
                    <a:pt x="134" y="200"/>
                  </a:cubicBezTo>
                  <a:cubicBezTo>
                    <a:pt x="131" y="202"/>
                    <a:pt x="104" y="202"/>
                    <a:pt x="99" y="202"/>
                  </a:cubicBezTo>
                  <a:lnTo>
                    <a:pt x="35" y="202"/>
                  </a:lnTo>
                  <a:cubicBezTo>
                    <a:pt x="72" y="170"/>
                    <a:pt x="84" y="160"/>
                    <a:pt x="105" y="144"/>
                  </a:cubicBezTo>
                  <a:cubicBezTo>
                    <a:pt x="131" y="123"/>
                    <a:pt x="155" y="101"/>
                    <a:pt x="155" y="68"/>
                  </a:cubicBezTo>
                  <a:cubicBezTo>
                    <a:pt x="155" y="26"/>
                    <a:pt x="118" y="0"/>
                    <a:pt x="73" y="0"/>
                  </a:cubicBezTo>
                  <a:cubicBezTo>
                    <a:pt x="30" y="0"/>
                    <a:pt x="0" y="30"/>
                    <a:pt x="0" y="63"/>
                  </a:cubicBezTo>
                  <a:cubicBezTo>
                    <a:pt x="0" y="80"/>
                    <a:pt x="15" y="82"/>
                    <a:pt x="19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5" y="45"/>
                    <a:pt x="17" y="45"/>
                  </a:cubicBezTo>
                  <a:cubicBezTo>
                    <a:pt x="28" y="20"/>
                    <a:pt x="51" y="13"/>
                    <a:pt x="68" y="13"/>
                  </a:cubicBezTo>
                  <a:cubicBezTo>
                    <a:pt x="103" y="13"/>
                    <a:pt x="121" y="40"/>
                    <a:pt x="121" y="68"/>
                  </a:cubicBezTo>
                  <a:cubicBezTo>
                    <a:pt x="121" y="99"/>
                    <a:pt x="99" y="123"/>
                    <a:pt x="88" y="135"/>
                  </a:cubicBezTo>
                  <a:lnTo>
                    <a:pt x="4" y="218"/>
                  </a:lnTo>
                  <a:cubicBezTo>
                    <a:pt x="0" y="222"/>
                    <a:pt x="0" y="222"/>
                    <a:pt x="0" y="232"/>
                  </a:cubicBezTo>
                  <a:lnTo>
                    <a:pt x="144" y="232"/>
                  </a:lnTo>
                  <a:lnTo>
                    <a:pt x="155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E846D050-3215-27CF-93EF-A7CF078E94D5}"/>
              </a:ext>
            </a:extLst>
          </p:cNvPr>
          <p:cNvSpPr/>
          <p:nvPr/>
        </p:nvSpPr>
        <p:spPr>
          <a:xfrm>
            <a:off x="1253228" y="6033155"/>
            <a:ext cx="577050" cy="5592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FF37EB8-318E-4016-5B04-A82A57FD6137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393191" y="6205482"/>
            <a:ext cx="368300" cy="255588"/>
            <a:chOff x="9937750" y="4843462"/>
            <a:chExt cx="368300" cy="255588"/>
          </a:xfrm>
        </p:grpSpPr>
        <p:sp>
          <p:nvSpPr>
            <p:cNvPr id="509" name="Freeform 31 1">
              <a:extLst>
                <a:ext uri="{FF2B5EF4-FFF2-40B4-BE49-F238E27FC236}">
                  <a16:creationId xmlns:a16="http://schemas.microsoft.com/office/drawing/2014/main" id="{34FEC5EC-83A3-34CB-A958-3BA897D71BD0}"/>
                </a:ext>
              </a:extLst>
            </p:cNvPr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9937750" y="4843462"/>
              <a:ext cx="200025" cy="196850"/>
            </a:xfrm>
            <a:custGeom>
              <a:avLst/>
              <a:gdLst>
                <a:gd name="T0" fmla="*/ 152 w 248"/>
                <a:gd name="T1" fmla="*/ 70 h 227"/>
                <a:gd name="T2" fmla="*/ 201 w 248"/>
                <a:gd name="T3" fmla="*/ 11 h 227"/>
                <a:gd name="T4" fmla="*/ 226 w 248"/>
                <a:gd name="T5" fmla="*/ 18 h 227"/>
                <a:gd name="T6" fmla="*/ 202 w 248"/>
                <a:gd name="T7" fmla="*/ 45 h 227"/>
                <a:gd name="T8" fmla="*/ 221 w 248"/>
                <a:gd name="T9" fmla="*/ 62 h 227"/>
                <a:gd name="T10" fmla="*/ 248 w 248"/>
                <a:gd name="T11" fmla="*/ 33 h 227"/>
                <a:gd name="T12" fmla="*/ 202 w 248"/>
                <a:gd name="T13" fmla="*/ 0 h 227"/>
                <a:gd name="T14" fmla="*/ 149 w 248"/>
                <a:gd name="T15" fmla="*/ 38 h 227"/>
                <a:gd name="T16" fmla="*/ 95 w 248"/>
                <a:gd name="T17" fmla="*/ 0 h 227"/>
                <a:gd name="T18" fmla="*/ 15 w 248"/>
                <a:gd name="T19" fmla="*/ 77 h 227"/>
                <a:gd name="T20" fmla="*/ 21 w 248"/>
                <a:gd name="T21" fmla="*/ 82 h 227"/>
                <a:gd name="T22" fmla="*/ 28 w 248"/>
                <a:gd name="T23" fmla="*/ 77 h 227"/>
                <a:gd name="T24" fmla="*/ 94 w 248"/>
                <a:gd name="T25" fmla="*/ 11 h 227"/>
                <a:gd name="T26" fmla="*/ 121 w 248"/>
                <a:gd name="T27" fmla="*/ 45 h 227"/>
                <a:gd name="T28" fmla="*/ 94 w 248"/>
                <a:gd name="T29" fmla="*/ 164 h 227"/>
                <a:gd name="T30" fmla="*/ 47 w 248"/>
                <a:gd name="T31" fmla="*/ 216 h 227"/>
                <a:gd name="T32" fmla="*/ 22 w 248"/>
                <a:gd name="T33" fmla="*/ 209 h 227"/>
                <a:gd name="T34" fmla="*/ 46 w 248"/>
                <a:gd name="T35" fmla="*/ 182 h 227"/>
                <a:gd name="T36" fmla="*/ 27 w 248"/>
                <a:gd name="T37" fmla="*/ 165 h 227"/>
                <a:gd name="T38" fmla="*/ 0 w 248"/>
                <a:gd name="T39" fmla="*/ 194 h 227"/>
                <a:gd name="T40" fmla="*/ 47 w 248"/>
                <a:gd name="T41" fmla="*/ 227 h 227"/>
                <a:gd name="T42" fmla="*/ 99 w 248"/>
                <a:gd name="T43" fmla="*/ 189 h 227"/>
                <a:gd name="T44" fmla="*/ 153 w 248"/>
                <a:gd name="T45" fmla="*/ 227 h 227"/>
                <a:gd name="T46" fmla="*/ 233 w 248"/>
                <a:gd name="T47" fmla="*/ 150 h 227"/>
                <a:gd name="T48" fmla="*/ 227 w 248"/>
                <a:gd name="T49" fmla="*/ 145 h 227"/>
                <a:gd name="T50" fmla="*/ 220 w 248"/>
                <a:gd name="T51" fmla="*/ 150 h 227"/>
                <a:gd name="T52" fmla="*/ 154 w 248"/>
                <a:gd name="T53" fmla="*/ 216 h 227"/>
                <a:gd name="T54" fmla="*/ 126 w 248"/>
                <a:gd name="T55" fmla="*/ 183 h 227"/>
                <a:gd name="T56" fmla="*/ 135 w 248"/>
                <a:gd name="T57" fmla="*/ 139 h 227"/>
                <a:gd name="T58" fmla="*/ 152 w 248"/>
                <a:gd name="T59" fmla="*/ 7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7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4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5" y="24"/>
                    <a:pt x="77" y="11"/>
                    <a:pt x="94" y="11"/>
                  </a:cubicBezTo>
                  <a:cubicBezTo>
                    <a:pt x="104" y="11"/>
                    <a:pt x="121" y="16"/>
                    <a:pt x="121" y="45"/>
                  </a:cubicBezTo>
                  <a:cubicBezTo>
                    <a:pt x="121" y="60"/>
                    <a:pt x="113" y="94"/>
                    <a:pt x="94" y="164"/>
                  </a:cubicBezTo>
                  <a:cubicBezTo>
                    <a:pt x="86" y="195"/>
                    <a:pt x="69" y="216"/>
                    <a:pt x="47" y="216"/>
                  </a:cubicBezTo>
                  <a:cubicBezTo>
                    <a:pt x="44" y="216"/>
                    <a:pt x="33" y="216"/>
                    <a:pt x="22" y="209"/>
                  </a:cubicBezTo>
                  <a:cubicBezTo>
                    <a:pt x="35" y="207"/>
                    <a:pt x="46" y="196"/>
                    <a:pt x="46" y="182"/>
                  </a:cubicBezTo>
                  <a:cubicBezTo>
                    <a:pt x="46" y="169"/>
                    <a:pt x="35" y="165"/>
                    <a:pt x="27" y="165"/>
                  </a:cubicBezTo>
                  <a:cubicBezTo>
                    <a:pt x="12" y="165"/>
                    <a:pt x="0" y="178"/>
                    <a:pt x="0" y="194"/>
                  </a:cubicBezTo>
                  <a:cubicBezTo>
                    <a:pt x="0" y="217"/>
                    <a:pt x="25" y="227"/>
                    <a:pt x="47" y="227"/>
                  </a:cubicBezTo>
                  <a:cubicBezTo>
                    <a:pt x="79" y="227"/>
                    <a:pt x="97" y="192"/>
                    <a:pt x="99" y="189"/>
                  </a:cubicBezTo>
                  <a:cubicBezTo>
                    <a:pt x="105" y="207"/>
                    <a:pt x="123" y="227"/>
                    <a:pt x="153" y="227"/>
                  </a:cubicBezTo>
                  <a:cubicBezTo>
                    <a:pt x="204" y="227"/>
                    <a:pt x="233" y="162"/>
                    <a:pt x="233" y="150"/>
                  </a:cubicBezTo>
                  <a:cubicBezTo>
                    <a:pt x="233" y="145"/>
                    <a:pt x="228" y="145"/>
                    <a:pt x="227" y="145"/>
                  </a:cubicBezTo>
                  <a:cubicBezTo>
                    <a:pt x="222" y="145"/>
                    <a:pt x="221" y="147"/>
                    <a:pt x="220" y="150"/>
                  </a:cubicBezTo>
                  <a:cubicBezTo>
                    <a:pt x="204" y="204"/>
                    <a:pt x="170" y="216"/>
                    <a:pt x="154" y="216"/>
                  </a:cubicBezTo>
                  <a:cubicBezTo>
                    <a:pt x="134" y="216"/>
                    <a:pt x="126" y="200"/>
                    <a:pt x="126" y="183"/>
                  </a:cubicBezTo>
                  <a:cubicBezTo>
                    <a:pt x="126" y="172"/>
                    <a:pt x="129" y="161"/>
                    <a:pt x="135" y="139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32 1">
              <a:extLst>
                <a:ext uri="{FF2B5EF4-FFF2-40B4-BE49-F238E27FC236}">
                  <a16:creationId xmlns:a16="http://schemas.microsoft.com/office/drawing/2014/main" id="{A4AC6CE5-1F4F-507D-C46A-FD8C104C3EE9}"/>
                </a:ext>
              </a:extLst>
            </p:cNvPr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10166350" y="4897437"/>
              <a:ext cx="139700" cy="201613"/>
            </a:xfrm>
            <a:custGeom>
              <a:avLst/>
              <a:gdLst>
                <a:gd name="T0" fmla="*/ 171 w 171"/>
                <a:gd name="T1" fmla="*/ 178 h 235"/>
                <a:gd name="T2" fmla="*/ 171 w 171"/>
                <a:gd name="T3" fmla="*/ 165 h 235"/>
                <a:gd name="T4" fmla="*/ 132 w 171"/>
                <a:gd name="T5" fmla="*/ 165 h 235"/>
                <a:gd name="T6" fmla="*/ 132 w 171"/>
                <a:gd name="T7" fmla="*/ 9 h 235"/>
                <a:gd name="T8" fmla="*/ 124 w 171"/>
                <a:gd name="T9" fmla="*/ 0 h 235"/>
                <a:gd name="T10" fmla="*/ 115 w 171"/>
                <a:gd name="T11" fmla="*/ 5 h 235"/>
                <a:gd name="T12" fmla="*/ 0 w 171"/>
                <a:gd name="T13" fmla="*/ 165 h 235"/>
                <a:gd name="T14" fmla="*/ 0 w 171"/>
                <a:gd name="T15" fmla="*/ 178 h 235"/>
                <a:gd name="T16" fmla="*/ 102 w 171"/>
                <a:gd name="T17" fmla="*/ 178 h 235"/>
                <a:gd name="T18" fmla="*/ 102 w 171"/>
                <a:gd name="T19" fmla="*/ 206 h 235"/>
                <a:gd name="T20" fmla="*/ 74 w 171"/>
                <a:gd name="T21" fmla="*/ 222 h 235"/>
                <a:gd name="T22" fmla="*/ 65 w 171"/>
                <a:gd name="T23" fmla="*/ 222 h 235"/>
                <a:gd name="T24" fmla="*/ 65 w 171"/>
                <a:gd name="T25" fmla="*/ 235 h 235"/>
                <a:gd name="T26" fmla="*/ 117 w 171"/>
                <a:gd name="T27" fmla="*/ 234 h 235"/>
                <a:gd name="T28" fmla="*/ 170 w 171"/>
                <a:gd name="T29" fmla="*/ 235 h 235"/>
                <a:gd name="T30" fmla="*/ 170 w 171"/>
                <a:gd name="T31" fmla="*/ 222 h 235"/>
                <a:gd name="T32" fmla="*/ 160 w 171"/>
                <a:gd name="T33" fmla="*/ 222 h 235"/>
                <a:gd name="T34" fmla="*/ 132 w 171"/>
                <a:gd name="T35" fmla="*/ 206 h 235"/>
                <a:gd name="T36" fmla="*/ 132 w 171"/>
                <a:gd name="T37" fmla="*/ 178 h 235"/>
                <a:gd name="T38" fmla="*/ 171 w 171"/>
                <a:gd name="T39" fmla="*/ 178 h 235"/>
                <a:gd name="T40" fmla="*/ 105 w 171"/>
                <a:gd name="T41" fmla="*/ 37 h 235"/>
                <a:gd name="T42" fmla="*/ 105 w 171"/>
                <a:gd name="T43" fmla="*/ 165 h 235"/>
                <a:gd name="T44" fmla="*/ 13 w 171"/>
                <a:gd name="T45" fmla="*/ 165 h 235"/>
                <a:gd name="T46" fmla="*/ 105 w 171"/>
                <a:gd name="T47" fmla="*/ 3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1" h="235">
                  <a:moveTo>
                    <a:pt x="171" y="178"/>
                  </a:moveTo>
                  <a:lnTo>
                    <a:pt x="171" y="165"/>
                  </a:lnTo>
                  <a:lnTo>
                    <a:pt x="132" y="165"/>
                  </a:lnTo>
                  <a:lnTo>
                    <a:pt x="132" y="9"/>
                  </a:lnTo>
                  <a:cubicBezTo>
                    <a:pt x="132" y="2"/>
                    <a:pt x="132" y="0"/>
                    <a:pt x="124" y="0"/>
                  </a:cubicBezTo>
                  <a:cubicBezTo>
                    <a:pt x="120" y="0"/>
                    <a:pt x="119" y="0"/>
                    <a:pt x="115" y="5"/>
                  </a:cubicBezTo>
                  <a:lnTo>
                    <a:pt x="0" y="165"/>
                  </a:lnTo>
                  <a:lnTo>
                    <a:pt x="0" y="178"/>
                  </a:lnTo>
                  <a:lnTo>
                    <a:pt x="102" y="178"/>
                  </a:lnTo>
                  <a:lnTo>
                    <a:pt x="102" y="206"/>
                  </a:lnTo>
                  <a:cubicBezTo>
                    <a:pt x="102" y="218"/>
                    <a:pt x="102" y="222"/>
                    <a:pt x="74" y="222"/>
                  </a:cubicBezTo>
                  <a:lnTo>
                    <a:pt x="65" y="222"/>
                  </a:lnTo>
                  <a:lnTo>
                    <a:pt x="65" y="235"/>
                  </a:lnTo>
                  <a:cubicBezTo>
                    <a:pt x="82" y="234"/>
                    <a:pt x="104" y="234"/>
                    <a:pt x="117" y="234"/>
                  </a:cubicBezTo>
                  <a:cubicBezTo>
                    <a:pt x="130" y="234"/>
                    <a:pt x="152" y="234"/>
                    <a:pt x="170" y="235"/>
                  </a:cubicBezTo>
                  <a:lnTo>
                    <a:pt x="170" y="222"/>
                  </a:lnTo>
                  <a:lnTo>
                    <a:pt x="160" y="222"/>
                  </a:lnTo>
                  <a:cubicBezTo>
                    <a:pt x="132" y="222"/>
                    <a:pt x="132" y="218"/>
                    <a:pt x="132" y="206"/>
                  </a:cubicBezTo>
                  <a:lnTo>
                    <a:pt x="132" y="178"/>
                  </a:lnTo>
                  <a:lnTo>
                    <a:pt x="171" y="178"/>
                  </a:lnTo>
                  <a:close/>
                  <a:moveTo>
                    <a:pt x="105" y="37"/>
                  </a:moveTo>
                  <a:lnTo>
                    <a:pt x="105" y="165"/>
                  </a:lnTo>
                  <a:lnTo>
                    <a:pt x="13" y="165"/>
                  </a:lnTo>
                  <a:lnTo>
                    <a:pt x="105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367731D-4916-0F7E-019D-D9B3942A2BBC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886719" y="2343107"/>
            <a:ext cx="3907406" cy="329332"/>
            <a:chOff x="2540000" y="2540000"/>
            <a:chExt cx="2505076" cy="211138"/>
          </a:xfrm>
        </p:grpSpPr>
        <p:sp>
          <p:nvSpPr>
            <p:cNvPr id="77" name="Freeform 39 1">
              <a:extLst>
                <a:ext uri="{FF2B5EF4-FFF2-40B4-BE49-F238E27FC236}">
                  <a16:creationId xmlns:a16="http://schemas.microsoft.com/office/drawing/2014/main" id="{28227578-75C5-7467-1CC4-0D6D070121C8}"/>
                </a:ext>
              </a:extLst>
            </p:cNvPr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2540000" y="2549525"/>
              <a:ext cx="90488" cy="193675"/>
            </a:xfrm>
            <a:custGeom>
              <a:avLst/>
              <a:gdLst>
                <a:gd name="T0" fmla="*/ 157 w 249"/>
                <a:gd name="T1" fmla="*/ 152 h 454"/>
                <a:gd name="T2" fmla="*/ 200 w 249"/>
                <a:gd name="T3" fmla="*/ 152 h 454"/>
                <a:gd name="T4" fmla="*/ 215 w 249"/>
                <a:gd name="T5" fmla="*/ 142 h 454"/>
                <a:gd name="T6" fmla="*/ 201 w 249"/>
                <a:gd name="T7" fmla="*/ 137 h 454"/>
                <a:gd name="T8" fmla="*/ 160 w 249"/>
                <a:gd name="T9" fmla="*/ 137 h 454"/>
                <a:gd name="T10" fmla="*/ 170 w 249"/>
                <a:gd name="T11" fmla="*/ 80 h 454"/>
                <a:gd name="T12" fmla="*/ 182 w 249"/>
                <a:gd name="T13" fmla="*/ 28 h 454"/>
                <a:gd name="T14" fmla="*/ 206 w 249"/>
                <a:gd name="T15" fmla="*/ 11 h 454"/>
                <a:gd name="T16" fmla="*/ 230 w 249"/>
                <a:gd name="T17" fmla="*/ 20 h 454"/>
                <a:gd name="T18" fmla="*/ 203 w 249"/>
                <a:gd name="T19" fmla="*/ 47 h 454"/>
                <a:gd name="T20" fmla="*/ 222 w 249"/>
                <a:gd name="T21" fmla="*/ 65 h 454"/>
                <a:gd name="T22" fmla="*/ 249 w 249"/>
                <a:gd name="T23" fmla="*/ 35 h 454"/>
                <a:gd name="T24" fmla="*/ 206 w 249"/>
                <a:gd name="T25" fmla="*/ 0 h 454"/>
                <a:gd name="T26" fmla="*/ 142 w 249"/>
                <a:gd name="T27" fmla="*/ 59 h 454"/>
                <a:gd name="T28" fmla="*/ 126 w 249"/>
                <a:gd name="T29" fmla="*/ 137 h 454"/>
                <a:gd name="T30" fmla="*/ 91 w 249"/>
                <a:gd name="T31" fmla="*/ 137 h 454"/>
                <a:gd name="T32" fmla="*/ 76 w 249"/>
                <a:gd name="T33" fmla="*/ 146 h 454"/>
                <a:gd name="T34" fmla="*/ 90 w 249"/>
                <a:gd name="T35" fmla="*/ 152 h 454"/>
                <a:gd name="T36" fmla="*/ 123 w 249"/>
                <a:gd name="T37" fmla="*/ 152 h 454"/>
                <a:gd name="T38" fmla="*/ 86 w 249"/>
                <a:gd name="T39" fmla="*/ 349 h 454"/>
                <a:gd name="T40" fmla="*/ 43 w 249"/>
                <a:gd name="T41" fmla="*/ 443 h 454"/>
                <a:gd name="T42" fmla="*/ 19 w 249"/>
                <a:gd name="T43" fmla="*/ 434 h 454"/>
                <a:gd name="T44" fmla="*/ 46 w 249"/>
                <a:gd name="T45" fmla="*/ 407 h 454"/>
                <a:gd name="T46" fmla="*/ 28 w 249"/>
                <a:gd name="T47" fmla="*/ 390 h 454"/>
                <a:gd name="T48" fmla="*/ 0 w 249"/>
                <a:gd name="T49" fmla="*/ 420 h 454"/>
                <a:gd name="T50" fmla="*/ 43 w 249"/>
                <a:gd name="T51" fmla="*/ 454 h 454"/>
                <a:gd name="T52" fmla="*/ 99 w 249"/>
                <a:gd name="T53" fmla="*/ 406 h 454"/>
                <a:gd name="T54" fmla="*/ 127 w 249"/>
                <a:gd name="T55" fmla="*/ 310 h 454"/>
                <a:gd name="T56" fmla="*/ 157 w 249"/>
                <a:gd name="T57" fmla="*/ 152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9" h="454">
                  <a:moveTo>
                    <a:pt x="157" y="152"/>
                  </a:moveTo>
                  <a:lnTo>
                    <a:pt x="200" y="152"/>
                  </a:lnTo>
                  <a:cubicBezTo>
                    <a:pt x="210" y="152"/>
                    <a:pt x="215" y="152"/>
                    <a:pt x="215" y="142"/>
                  </a:cubicBezTo>
                  <a:cubicBezTo>
                    <a:pt x="215" y="137"/>
                    <a:pt x="210" y="137"/>
                    <a:pt x="201" y="137"/>
                  </a:cubicBezTo>
                  <a:lnTo>
                    <a:pt x="160" y="137"/>
                  </a:lnTo>
                  <a:lnTo>
                    <a:pt x="170" y="80"/>
                  </a:lnTo>
                  <a:cubicBezTo>
                    <a:pt x="172" y="70"/>
                    <a:pt x="179" y="34"/>
                    <a:pt x="182" y="28"/>
                  </a:cubicBezTo>
                  <a:cubicBezTo>
                    <a:pt x="187" y="19"/>
                    <a:pt x="195" y="11"/>
                    <a:pt x="206" y="11"/>
                  </a:cubicBezTo>
                  <a:cubicBezTo>
                    <a:pt x="208" y="11"/>
                    <a:pt x="221" y="11"/>
                    <a:pt x="230" y="20"/>
                  </a:cubicBezTo>
                  <a:cubicBezTo>
                    <a:pt x="208" y="22"/>
                    <a:pt x="203" y="40"/>
                    <a:pt x="203" y="47"/>
                  </a:cubicBezTo>
                  <a:cubicBezTo>
                    <a:pt x="203" y="59"/>
                    <a:pt x="212" y="65"/>
                    <a:pt x="222" y="65"/>
                  </a:cubicBezTo>
                  <a:cubicBezTo>
                    <a:pt x="235" y="65"/>
                    <a:pt x="249" y="54"/>
                    <a:pt x="249" y="35"/>
                  </a:cubicBezTo>
                  <a:cubicBezTo>
                    <a:pt x="249" y="12"/>
                    <a:pt x="226" y="0"/>
                    <a:pt x="206" y="0"/>
                  </a:cubicBezTo>
                  <a:cubicBezTo>
                    <a:pt x="189" y="0"/>
                    <a:pt x="157" y="9"/>
                    <a:pt x="142" y="59"/>
                  </a:cubicBezTo>
                  <a:cubicBezTo>
                    <a:pt x="139" y="69"/>
                    <a:pt x="138" y="74"/>
                    <a:pt x="126" y="137"/>
                  </a:cubicBezTo>
                  <a:lnTo>
                    <a:pt x="91" y="137"/>
                  </a:lnTo>
                  <a:cubicBezTo>
                    <a:pt x="82" y="137"/>
                    <a:pt x="76" y="137"/>
                    <a:pt x="76" y="146"/>
                  </a:cubicBezTo>
                  <a:cubicBezTo>
                    <a:pt x="76" y="152"/>
                    <a:pt x="81" y="152"/>
                    <a:pt x="90" y="152"/>
                  </a:cubicBezTo>
                  <a:lnTo>
                    <a:pt x="123" y="152"/>
                  </a:lnTo>
                  <a:lnTo>
                    <a:pt x="86" y="349"/>
                  </a:lnTo>
                  <a:cubicBezTo>
                    <a:pt x="77" y="398"/>
                    <a:pt x="68" y="443"/>
                    <a:pt x="43" y="443"/>
                  </a:cubicBezTo>
                  <a:cubicBezTo>
                    <a:pt x="41" y="443"/>
                    <a:pt x="28" y="443"/>
                    <a:pt x="19" y="434"/>
                  </a:cubicBezTo>
                  <a:cubicBezTo>
                    <a:pt x="42" y="432"/>
                    <a:pt x="46" y="415"/>
                    <a:pt x="46" y="407"/>
                  </a:cubicBezTo>
                  <a:cubicBezTo>
                    <a:pt x="46" y="396"/>
                    <a:pt x="37" y="390"/>
                    <a:pt x="28" y="390"/>
                  </a:cubicBezTo>
                  <a:cubicBezTo>
                    <a:pt x="15" y="390"/>
                    <a:pt x="0" y="401"/>
                    <a:pt x="0" y="420"/>
                  </a:cubicBezTo>
                  <a:cubicBezTo>
                    <a:pt x="0" y="442"/>
                    <a:pt x="22" y="454"/>
                    <a:pt x="43" y="454"/>
                  </a:cubicBezTo>
                  <a:cubicBezTo>
                    <a:pt x="70" y="454"/>
                    <a:pt x="90" y="425"/>
                    <a:pt x="99" y="406"/>
                  </a:cubicBezTo>
                  <a:cubicBezTo>
                    <a:pt x="115" y="374"/>
                    <a:pt x="126" y="314"/>
                    <a:pt x="127" y="310"/>
                  </a:cubicBezTo>
                  <a:lnTo>
                    <a:pt x="157" y="1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0 1">
              <a:extLst>
                <a:ext uri="{FF2B5EF4-FFF2-40B4-BE49-F238E27FC236}">
                  <a16:creationId xmlns:a16="http://schemas.microsoft.com/office/drawing/2014/main" id="{876F495E-961B-1555-9624-558CAEEF3EBF}"/>
                </a:ext>
              </a:extLst>
            </p:cNvPr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2657475" y="2540000"/>
              <a:ext cx="41275" cy="211138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8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0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2 w 115"/>
                <a:gd name="T17" fmla="*/ 405 h 498"/>
                <a:gd name="T18" fmla="*/ 110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4" y="420"/>
                    <a:pt x="28" y="325"/>
                    <a:pt x="28" y="249"/>
                  </a:cubicBezTo>
                  <a:cubicBezTo>
                    <a:pt x="28" y="162"/>
                    <a:pt x="47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2" y="405"/>
                  </a:cubicBezTo>
                  <a:cubicBezTo>
                    <a:pt x="62" y="466"/>
                    <a:pt x="105" y="498"/>
                    <a:pt x="110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1 1">
              <a:extLst>
                <a:ext uri="{FF2B5EF4-FFF2-40B4-BE49-F238E27FC236}">
                  <a16:creationId xmlns:a16="http://schemas.microsoft.com/office/drawing/2014/main" id="{25876A50-0F33-02A5-A784-9B0296B0C173}"/>
                </a:ext>
              </a:extLst>
            </p:cNvPr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2714625" y="2605088"/>
              <a:ext cx="90488" cy="96838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8 h 226"/>
                <a:gd name="T6" fmla="*/ 203 w 249"/>
                <a:gd name="T7" fmla="*/ 45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7 h 226"/>
                <a:gd name="T20" fmla="*/ 22 w 249"/>
                <a:gd name="T21" fmla="*/ 82 h 226"/>
                <a:gd name="T22" fmla="*/ 28 w 249"/>
                <a:gd name="T23" fmla="*/ 77 h 226"/>
                <a:gd name="T24" fmla="*/ 95 w 249"/>
                <a:gd name="T25" fmla="*/ 11 h 226"/>
                <a:gd name="T26" fmla="*/ 122 w 249"/>
                <a:gd name="T27" fmla="*/ 45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9 h 226"/>
                <a:gd name="T34" fmla="*/ 46 w 249"/>
                <a:gd name="T35" fmla="*/ 182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50 h 226"/>
                <a:gd name="T52" fmla="*/ 154 w 249"/>
                <a:gd name="T53" fmla="*/ 215 h 226"/>
                <a:gd name="T54" fmla="*/ 127 w 249"/>
                <a:gd name="T55" fmla="*/ 182 h 226"/>
                <a:gd name="T56" fmla="*/ 136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8"/>
                  </a:cubicBezTo>
                  <a:cubicBezTo>
                    <a:pt x="213" y="20"/>
                    <a:pt x="203" y="33"/>
                    <a:pt x="203" y="45"/>
                  </a:cubicBezTo>
                  <a:cubicBezTo>
                    <a:pt x="203" y="53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7"/>
                    <a:pt x="150" y="38"/>
                  </a:cubicBezTo>
                  <a:cubicBezTo>
                    <a:pt x="138" y="5"/>
                    <a:pt x="111" y="0"/>
                    <a:pt x="96" y="0"/>
                  </a:cubicBezTo>
                  <a:cubicBezTo>
                    <a:pt x="44" y="0"/>
                    <a:pt x="16" y="65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5" y="11"/>
                    <a:pt x="122" y="16"/>
                    <a:pt x="122" y="45"/>
                  </a:cubicBezTo>
                  <a:cubicBezTo>
                    <a:pt x="122" y="60"/>
                    <a:pt x="114" y="94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7"/>
                    <a:pt x="124" y="226"/>
                    <a:pt x="153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6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42 1">
              <a:extLst>
                <a:ext uri="{FF2B5EF4-FFF2-40B4-BE49-F238E27FC236}">
                  <a16:creationId xmlns:a16="http://schemas.microsoft.com/office/drawing/2014/main" id="{01DC36F9-886C-A4FC-7634-099A64CE5D8D}"/>
                </a:ext>
              </a:extLst>
            </p:cNvPr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2825750" y="2632075"/>
              <a:ext cx="46038" cy="98425"/>
            </a:xfrm>
            <a:custGeom>
              <a:avLst/>
              <a:gdLst>
                <a:gd name="T0" fmla="*/ 78 w 127"/>
                <a:gd name="T1" fmla="*/ 10 h 232"/>
                <a:gd name="T2" fmla="*/ 68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0 w 127"/>
                <a:gd name="T9" fmla="*/ 25 h 232"/>
                <a:gd name="T10" fmla="*/ 50 w 127"/>
                <a:gd name="T11" fmla="*/ 203 h 232"/>
                <a:gd name="T12" fmla="*/ 15 w 127"/>
                <a:gd name="T13" fmla="*/ 219 h 232"/>
                <a:gd name="T14" fmla="*/ 2 w 127"/>
                <a:gd name="T15" fmla="*/ 219 h 232"/>
                <a:gd name="T16" fmla="*/ 2 w 127"/>
                <a:gd name="T17" fmla="*/ 232 h 232"/>
                <a:gd name="T18" fmla="*/ 64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3 w 127"/>
                <a:gd name="T25" fmla="*/ 219 h 232"/>
                <a:gd name="T26" fmla="*/ 78 w 127"/>
                <a:gd name="T27" fmla="*/ 203 h 232"/>
                <a:gd name="T28" fmla="*/ 78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8" y="10"/>
                  </a:moveTo>
                  <a:cubicBezTo>
                    <a:pt x="78" y="0"/>
                    <a:pt x="78" y="0"/>
                    <a:pt x="68" y="0"/>
                  </a:cubicBezTo>
                  <a:cubicBezTo>
                    <a:pt x="46" y="22"/>
                    <a:pt x="14" y="22"/>
                    <a:pt x="0" y="22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0" y="25"/>
                  </a:cubicBezTo>
                  <a:lnTo>
                    <a:pt x="50" y="203"/>
                  </a:lnTo>
                  <a:cubicBezTo>
                    <a:pt x="50" y="214"/>
                    <a:pt x="50" y="219"/>
                    <a:pt x="15" y="219"/>
                  </a:cubicBezTo>
                  <a:lnTo>
                    <a:pt x="2" y="219"/>
                  </a:lnTo>
                  <a:lnTo>
                    <a:pt x="2" y="232"/>
                  </a:lnTo>
                  <a:cubicBezTo>
                    <a:pt x="8" y="231"/>
                    <a:pt x="51" y="230"/>
                    <a:pt x="64" y="230"/>
                  </a:cubicBezTo>
                  <a:cubicBezTo>
                    <a:pt x="75" y="230"/>
                    <a:pt x="119" y="231"/>
                    <a:pt x="127" y="232"/>
                  </a:cubicBezTo>
                  <a:lnTo>
                    <a:pt x="127" y="219"/>
                  </a:lnTo>
                  <a:lnTo>
                    <a:pt x="113" y="219"/>
                  </a:lnTo>
                  <a:cubicBezTo>
                    <a:pt x="78" y="219"/>
                    <a:pt x="78" y="214"/>
                    <a:pt x="78" y="203"/>
                  </a:cubicBezTo>
                  <a:lnTo>
                    <a:pt x="78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43 1">
              <a:extLst>
                <a:ext uri="{FF2B5EF4-FFF2-40B4-BE49-F238E27FC236}">
                  <a16:creationId xmlns:a16="http://schemas.microsoft.com/office/drawing/2014/main" id="{C7CDB925-DD45-987B-E931-AA711E146A59}"/>
                </a:ext>
              </a:extLst>
            </p:cNvPr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2909888" y="2676525"/>
              <a:ext cx="20638" cy="635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44 1">
              <a:extLst>
                <a:ext uri="{FF2B5EF4-FFF2-40B4-BE49-F238E27FC236}">
                  <a16:creationId xmlns:a16="http://schemas.microsoft.com/office/drawing/2014/main" id="{2B6A1F43-AD3B-0C74-D516-729942EC5A2B}"/>
                </a:ext>
              </a:extLst>
            </p:cNvPr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2979738" y="2605088"/>
              <a:ext cx="90488" cy="96838"/>
            </a:xfrm>
            <a:custGeom>
              <a:avLst/>
              <a:gdLst>
                <a:gd name="T0" fmla="*/ 152 w 248"/>
                <a:gd name="T1" fmla="*/ 70 h 226"/>
                <a:gd name="T2" fmla="*/ 202 w 248"/>
                <a:gd name="T3" fmla="*/ 11 h 226"/>
                <a:gd name="T4" fmla="*/ 226 w 248"/>
                <a:gd name="T5" fmla="*/ 18 h 226"/>
                <a:gd name="T6" fmla="*/ 203 w 248"/>
                <a:gd name="T7" fmla="*/ 45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50 w 248"/>
                <a:gd name="T15" fmla="*/ 38 h 226"/>
                <a:gd name="T16" fmla="*/ 96 w 248"/>
                <a:gd name="T17" fmla="*/ 0 h 226"/>
                <a:gd name="T18" fmla="*/ 16 w 248"/>
                <a:gd name="T19" fmla="*/ 77 h 226"/>
                <a:gd name="T20" fmla="*/ 22 w 248"/>
                <a:gd name="T21" fmla="*/ 82 h 226"/>
                <a:gd name="T22" fmla="*/ 28 w 248"/>
                <a:gd name="T23" fmla="*/ 77 h 226"/>
                <a:gd name="T24" fmla="*/ 95 w 248"/>
                <a:gd name="T25" fmla="*/ 11 h 226"/>
                <a:gd name="T26" fmla="*/ 122 w 248"/>
                <a:gd name="T27" fmla="*/ 45 h 226"/>
                <a:gd name="T28" fmla="*/ 95 w 248"/>
                <a:gd name="T29" fmla="*/ 163 h 226"/>
                <a:gd name="T30" fmla="*/ 47 w 248"/>
                <a:gd name="T31" fmla="*/ 215 h 226"/>
                <a:gd name="T32" fmla="*/ 23 w 248"/>
                <a:gd name="T33" fmla="*/ 209 h 226"/>
                <a:gd name="T34" fmla="*/ 46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3" y="33"/>
                    <a:pt x="203" y="45"/>
                  </a:cubicBezTo>
                  <a:cubicBezTo>
                    <a:pt x="203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6" y="27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5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4" y="11"/>
                    <a:pt x="122" y="16"/>
                    <a:pt x="122" y="45"/>
                  </a:cubicBezTo>
                  <a:cubicBezTo>
                    <a:pt x="122" y="60"/>
                    <a:pt x="113" y="94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3" y="162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45 1">
              <a:extLst>
                <a:ext uri="{FF2B5EF4-FFF2-40B4-BE49-F238E27FC236}">
                  <a16:creationId xmlns:a16="http://schemas.microsoft.com/office/drawing/2014/main" id="{E3B01431-5032-D378-6DA5-416A65082413}"/>
                </a:ext>
              </a:extLst>
            </p:cNvPr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3086100" y="2632075"/>
              <a:ext cx="55563" cy="98425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9 w 154"/>
                <a:gd name="T7" fmla="*/ 202 h 232"/>
                <a:gd name="T8" fmla="*/ 35 w 154"/>
                <a:gd name="T9" fmla="*/ 202 h 232"/>
                <a:gd name="T10" fmla="*/ 104 w 154"/>
                <a:gd name="T11" fmla="*/ 143 h 232"/>
                <a:gd name="T12" fmla="*/ 154 w 154"/>
                <a:gd name="T13" fmla="*/ 68 h 232"/>
                <a:gd name="T14" fmla="*/ 73 w 154"/>
                <a:gd name="T15" fmla="*/ 0 h 232"/>
                <a:gd name="T16" fmla="*/ 0 w 154"/>
                <a:gd name="T17" fmla="*/ 62 h 232"/>
                <a:gd name="T18" fmla="*/ 19 w 154"/>
                <a:gd name="T19" fmla="*/ 82 h 232"/>
                <a:gd name="T20" fmla="*/ 37 w 154"/>
                <a:gd name="T21" fmla="*/ 64 h 232"/>
                <a:gd name="T22" fmla="*/ 16 w 154"/>
                <a:gd name="T23" fmla="*/ 45 h 232"/>
                <a:gd name="T24" fmla="*/ 67 w 154"/>
                <a:gd name="T25" fmla="*/ 13 h 232"/>
                <a:gd name="T26" fmla="*/ 120 w 154"/>
                <a:gd name="T27" fmla="*/ 68 h 232"/>
                <a:gd name="T28" fmla="*/ 88 w 154"/>
                <a:gd name="T29" fmla="*/ 135 h 232"/>
                <a:gd name="T30" fmla="*/ 4 w 154"/>
                <a:gd name="T31" fmla="*/ 218 h 232"/>
                <a:gd name="T32" fmla="*/ 0 w 154"/>
                <a:gd name="T33" fmla="*/ 232 h 232"/>
                <a:gd name="T34" fmla="*/ 144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8" y="196"/>
                    <a:pt x="133" y="200"/>
                  </a:cubicBezTo>
                  <a:cubicBezTo>
                    <a:pt x="130" y="202"/>
                    <a:pt x="104" y="202"/>
                    <a:pt x="99" y="202"/>
                  </a:cubicBezTo>
                  <a:lnTo>
                    <a:pt x="35" y="202"/>
                  </a:lnTo>
                  <a:cubicBezTo>
                    <a:pt x="71" y="169"/>
                    <a:pt x="83" y="160"/>
                    <a:pt x="104" y="143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3" y="0"/>
                  </a:cubicBezTo>
                  <a:cubicBezTo>
                    <a:pt x="29" y="0"/>
                    <a:pt x="0" y="30"/>
                    <a:pt x="0" y="62"/>
                  </a:cubicBezTo>
                  <a:cubicBezTo>
                    <a:pt x="0" y="80"/>
                    <a:pt x="15" y="82"/>
                    <a:pt x="19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5" y="45"/>
                    <a:pt x="16" y="45"/>
                  </a:cubicBezTo>
                  <a:cubicBezTo>
                    <a:pt x="27" y="20"/>
                    <a:pt x="51" y="13"/>
                    <a:pt x="67" y="13"/>
                  </a:cubicBezTo>
                  <a:cubicBezTo>
                    <a:pt x="102" y="13"/>
                    <a:pt x="120" y="40"/>
                    <a:pt x="120" y="68"/>
                  </a:cubicBezTo>
                  <a:cubicBezTo>
                    <a:pt x="120" y="98"/>
                    <a:pt x="99" y="122"/>
                    <a:pt x="88" y="135"/>
                  </a:cubicBezTo>
                  <a:lnTo>
                    <a:pt x="4" y="218"/>
                  </a:lnTo>
                  <a:cubicBezTo>
                    <a:pt x="0" y="221"/>
                    <a:pt x="0" y="222"/>
                    <a:pt x="0" y="232"/>
                  </a:cubicBezTo>
                  <a:lnTo>
                    <a:pt x="144" y="232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46 1">
              <a:extLst>
                <a:ext uri="{FF2B5EF4-FFF2-40B4-BE49-F238E27FC236}">
                  <a16:creationId xmlns:a16="http://schemas.microsoft.com/office/drawing/2014/main" id="{2FBB07C9-C9AD-ED72-3647-819CBEB1E46A}"/>
                </a:ext>
              </a:extLst>
            </p:cNvPr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3175000" y="2676525"/>
              <a:ext cx="20638" cy="635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3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5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8" y="51"/>
                    <a:pt x="43" y="46"/>
                  </a:cubicBezTo>
                  <a:cubicBezTo>
                    <a:pt x="45" y="45"/>
                    <a:pt x="45" y="45"/>
                    <a:pt x="46" y="45"/>
                  </a:cubicBezTo>
                  <a:cubicBezTo>
                    <a:pt x="46" y="45"/>
                    <a:pt x="47" y="45"/>
                    <a:pt x="47" y="52"/>
                  </a:cubicBezTo>
                  <a:cubicBezTo>
                    <a:pt x="47" y="89"/>
                    <a:pt x="29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47 1">
              <a:extLst>
                <a:ext uri="{FF2B5EF4-FFF2-40B4-BE49-F238E27FC236}">
                  <a16:creationId xmlns:a16="http://schemas.microsoft.com/office/drawing/2014/main" id="{3EFD5EB3-A937-7071-F2FC-F57F2525C717}"/>
                </a:ext>
              </a:extLst>
            </p:cNvPr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3244850" y="2605088"/>
              <a:ext cx="90488" cy="96838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8 h 226"/>
                <a:gd name="T6" fmla="*/ 202 w 248"/>
                <a:gd name="T7" fmla="*/ 45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7 h 226"/>
                <a:gd name="T24" fmla="*/ 94 w 248"/>
                <a:gd name="T25" fmla="*/ 11 h 226"/>
                <a:gd name="T26" fmla="*/ 121 w 248"/>
                <a:gd name="T27" fmla="*/ 45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9 h 226"/>
                <a:gd name="T34" fmla="*/ 46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4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5" y="24"/>
                    <a:pt x="78" y="11"/>
                    <a:pt x="94" y="11"/>
                  </a:cubicBezTo>
                  <a:cubicBezTo>
                    <a:pt x="104" y="11"/>
                    <a:pt x="121" y="16"/>
                    <a:pt x="121" y="45"/>
                  </a:cubicBezTo>
                  <a:cubicBezTo>
                    <a:pt x="121" y="60"/>
                    <a:pt x="113" y="94"/>
                    <a:pt x="94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7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3" y="162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48 1">
              <a:extLst>
                <a:ext uri="{FF2B5EF4-FFF2-40B4-BE49-F238E27FC236}">
                  <a16:creationId xmlns:a16="http://schemas.microsoft.com/office/drawing/2014/main" id="{C6981C29-CEA6-FB50-4EA9-0759B06B1B32}"/>
                </a:ext>
              </a:extLst>
            </p:cNvPr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3349625" y="2632075"/>
              <a:ext cx="58738" cy="101600"/>
            </a:xfrm>
            <a:custGeom>
              <a:avLst/>
              <a:gdLst>
                <a:gd name="T0" fmla="*/ 76 w 160"/>
                <a:gd name="T1" fmla="*/ 115 h 239"/>
                <a:gd name="T2" fmla="*/ 123 w 160"/>
                <a:gd name="T3" fmla="*/ 171 h 239"/>
                <a:gd name="T4" fmla="*/ 77 w 160"/>
                <a:gd name="T5" fmla="*/ 227 h 239"/>
                <a:gd name="T6" fmla="*/ 18 w 160"/>
                <a:gd name="T7" fmla="*/ 203 h 239"/>
                <a:gd name="T8" fmla="*/ 38 w 160"/>
                <a:gd name="T9" fmla="*/ 183 h 239"/>
                <a:gd name="T10" fmla="*/ 19 w 160"/>
                <a:gd name="T11" fmla="*/ 164 h 239"/>
                <a:gd name="T12" fmla="*/ 0 w 160"/>
                <a:gd name="T13" fmla="*/ 184 h 239"/>
                <a:gd name="T14" fmla="*/ 78 w 160"/>
                <a:gd name="T15" fmla="*/ 239 h 239"/>
                <a:gd name="T16" fmla="*/ 160 w 160"/>
                <a:gd name="T17" fmla="*/ 171 h 239"/>
                <a:gd name="T18" fmla="*/ 99 w 160"/>
                <a:gd name="T19" fmla="*/ 109 h 239"/>
                <a:gd name="T20" fmla="*/ 149 w 160"/>
                <a:gd name="T21" fmla="*/ 48 h 239"/>
                <a:gd name="T22" fmla="*/ 79 w 160"/>
                <a:gd name="T23" fmla="*/ 0 h 239"/>
                <a:gd name="T24" fmla="*/ 10 w 160"/>
                <a:gd name="T25" fmla="*/ 47 h 239"/>
                <a:gd name="T26" fmla="*/ 29 w 160"/>
                <a:gd name="T27" fmla="*/ 65 h 239"/>
                <a:gd name="T28" fmla="*/ 46 w 160"/>
                <a:gd name="T29" fmla="*/ 47 h 239"/>
                <a:gd name="T30" fmla="*/ 29 w 160"/>
                <a:gd name="T31" fmla="*/ 29 h 239"/>
                <a:gd name="T32" fmla="*/ 78 w 160"/>
                <a:gd name="T33" fmla="*/ 10 h 239"/>
                <a:gd name="T34" fmla="*/ 115 w 160"/>
                <a:gd name="T35" fmla="*/ 48 h 239"/>
                <a:gd name="T36" fmla="*/ 101 w 160"/>
                <a:gd name="T37" fmla="*/ 90 h 239"/>
                <a:gd name="T38" fmla="*/ 63 w 160"/>
                <a:gd name="T39" fmla="*/ 105 h 239"/>
                <a:gd name="T40" fmla="*/ 52 w 160"/>
                <a:gd name="T41" fmla="*/ 106 h 239"/>
                <a:gd name="T42" fmla="*/ 48 w 160"/>
                <a:gd name="T43" fmla="*/ 110 h 239"/>
                <a:gd name="T44" fmla="*/ 57 w 160"/>
                <a:gd name="T45" fmla="*/ 115 h 239"/>
                <a:gd name="T46" fmla="*/ 76 w 160"/>
                <a:gd name="T47" fmla="*/ 1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239">
                  <a:moveTo>
                    <a:pt x="76" y="115"/>
                  </a:moveTo>
                  <a:cubicBezTo>
                    <a:pt x="103" y="115"/>
                    <a:pt x="123" y="134"/>
                    <a:pt x="123" y="171"/>
                  </a:cubicBezTo>
                  <a:cubicBezTo>
                    <a:pt x="123" y="214"/>
                    <a:pt x="98" y="227"/>
                    <a:pt x="77" y="227"/>
                  </a:cubicBezTo>
                  <a:cubicBezTo>
                    <a:pt x="63" y="227"/>
                    <a:pt x="33" y="224"/>
                    <a:pt x="18" y="203"/>
                  </a:cubicBezTo>
                  <a:cubicBezTo>
                    <a:pt x="35" y="202"/>
                    <a:pt x="38" y="191"/>
                    <a:pt x="38" y="183"/>
                  </a:cubicBezTo>
                  <a:cubicBezTo>
                    <a:pt x="38" y="172"/>
                    <a:pt x="30" y="164"/>
                    <a:pt x="19" y="164"/>
                  </a:cubicBezTo>
                  <a:cubicBezTo>
                    <a:pt x="9" y="164"/>
                    <a:pt x="0" y="170"/>
                    <a:pt x="0" y="184"/>
                  </a:cubicBezTo>
                  <a:cubicBezTo>
                    <a:pt x="0" y="217"/>
                    <a:pt x="36" y="239"/>
                    <a:pt x="78" y="239"/>
                  </a:cubicBezTo>
                  <a:cubicBezTo>
                    <a:pt x="127" y="239"/>
                    <a:pt x="160" y="206"/>
                    <a:pt x="160" y="171"/>
                  </a:cubicBezTo>
                  <a:cubicBezTo>
                    <a:pt x="160" y="144"/>
                    <a:pt x="138" y="117"/>
                    <a:pt x="99" y="109"/>
                  </a:cubicBezTo>
                  <a:cubicBezTo>
                    <a:pt x="136" y="96"/>
                    <a:pt x="149" y="69"/>
                    <a:pt x="149" y="48"/>
                  </a:cubicBezTo>
                  <a:cubicBezTo>
                    <a:pt x="149" y="21"/>
                    <a:pt x="117" y="0"/>
                    <a:pt x="79" y="0"/>
                  </a:cubicBezTo>
                  <a:cubicBezTo>
                    <a:pt x="40" y="0"/>
                    <a:pt x="10" y="19"/>
                    <a:pt x="10" y="47"/>
                  </a:cubicBezTo>
                  <a:cubicBezTo>
                    <a:pt x="10" y="59"/>
                    <a:pt x="18" y="65"/>
                    <a:pt x="29" y="65"/>
                  </a:cubicBezTo>
                  <a:cubicBezTo>
                    <a:pt x="39" y="65"/>
                    <a:pt x="46" y="57"/>
                    <a:pt x="46" y="47"/>
                  </a:cubicBezTo>
                  <a:cubicBezTo>
                    <a:pt x="46" y="37"/>
                    <a:pt x="39" y="30"/>
                    <a:pt x="29" y="29"/>
                  </a:cubicBezTo>
                  <a:cubicBezTo>
                    <a:pt x="41" y="14"/>
                    <a:pt x="65" y="10"/>
                    <a:pt x="78" y="10"/>
                  </a:cubicBezTo>
                  <a:cubicBezTo>
                    <a:pt x="93" y="10"/>
                    <a:pt x="115" y="18"/>
                    <a:pt x="115" y="48"/>
                  </a:cubicBezTo>
                  <a:cubicBezTo>
                    <a:pt x="115" y="63"/>
                    <a:pt x="110" y="79"/>
                    <a:pt x="101" y="90"/>
                  </a:cubicBezTo>
                  <a:cubicBezTo>
                    <a:pt x="90" y="103"/>
                    <a:pt x="80" y="104"/>
                    <a:pt x="63" y="105"/>
                  </a:cubicBezTo>
                  <a:cubicBezTo>
                    <a:pt x="54" y="105"/>
                    <a:pt x="53" y="105"/>
                    <a:pt x="52" y="106"/>
                  </a:cubicBezTo>
                  <a:cubicBezTo>
                    <a:pt x="51" y="106"/>
                    <a:pt x="48" y="106"/>
                    <a:pt x="48" y="110"/>
                  </a:cubicBezTo>
                  <a:cubicBezTo>
                    <a:pt x="48" y="115"/>
                    <a:pt x="51" y="115"/>
                    <a:pt x="57" y="115"/>
                  </a:cubicBezTo>
                  <a:lnTo>
                    <a:pt x="76" y="11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49 1">
              <a:extLst>
                <a:ext uri="{FF2B5EF4-FFF2-40B4-BE49-F238E27FC236}">
                  <a16:creationId xmlns:a16="http://schemas.microsoft.com/office/drawing/2014/main" id="{AB19CC62-7EEE-C2EC-0A64-DDB8C79CEDA1}"/>
                </a:ext>
              </a:extLst>
            </p:cNvPr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3440113" y="2676525"/>
              <a:ext cx="20638" cy="635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4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0 1">
              <a:extLst>
                <a:ext uri="{FF2B5EF4-FFF2-40B4-BE49-F238E27FC236}">
                  <a16:creationId xmlns:a16="http://schemas.microsoft.com/office/drawing/2014/main" id="{48BFB64C-DC22-AD0D-D576-3B9A43A4E29F}"/>
                </a:ext>
              </a:extLst>
            </p:cNvPr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3509963" y="2605088"/>
              <a:ext cx="90488" cy="96838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8 h 226"/>
                <a:gd name="T6" fmla="*/ 203 w 249"/>
                <a:gd name="T7" fmla="*/ 45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7 h 226"/>
                <a:gd name="T20" fmla="*/ 22 w 249"/>
                <a:gd name="T21" fmla="*/ 82 h 226"/>
                <a:gd name="T22" fmla="*/ 28 w 249"/>
                <a:gd name="T23" fmla="*/ 77 h 226"/>
                <a:gd name="T24" fmla="*/ 95 w 249"/>
                <a:gd name="T25" fmla="*/ 11 h 226"/>
                <a:gd name="T26" fmla="*/ 122 w 249"/>
                <a:gd name="T27" fmla="*/ 45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9 h 226"/>
                <a:gd name="T34" fmla="*/ 46 w 249"/>
                <a:gd name="T35" fmla="*/ 182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99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50 h 226"/>
                <a:gd name="T52" fmla="*/ 154 w 249"/>
                <a:gd name="T53" fmla="*/ 215 h 226"/>
                <a:gd name="T54" fmla="*/ 127 w 249"/>
                <a:gd name="T55" fmla="*/ 182 h 226"/>
                <a:gd name="T56" fmla="*/ 135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8"/>
                  </a:cubicBezTo>
                  <a:cubicBezTo>
                    <a:pt x="213" y="20"/>
                    <a:pt x="203" y="33"/>
                    <a:pt x="203" y="45"/>
                  </a:cubicBezTo>
                  <a:cubicBezTo>
                    <a:pt x="203" y="53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7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5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4" y="11"/>
                    <a:pt x="122" y="16"/>
                    <a:pt x="122" y="45"/>
                  </a:cubicBezTo>
                  <a:cubicBezTo>
                    <a:pt x="122" y="60"/>
                    <a:pt x="113" y="94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1 1">
              <a:extLst>
                <a:ext uri="{FF2B5EF4-FFF2-40B4-BE49-F238E27FC236}">
                  <a16:creationId xmlns:a16="http://schemas.microsoft.com/office/drawing/2014/main" id="{7A243C28-EAA9-235C-C80E-FDD1037D2E70}"/>
                </a:ext>
              </a:extLst>
            </p:cNvPr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3613150" y="2630488"/>
              <a:ext cx="61913" cy="100013"/>
            </a:xfrm>
            <a:custGeom>
              <a:avLst/>
              <a:gdLst>
                <a:gd name="T0" fmla="*/ 171 w 171"/>
                <a:gd name="T1" fmla="*/ 177 h 235"/>
                <a:gd name="T2" fmla="*/ 171 w 171"/>
                <a:gd name="T3" fmla="*/ 165 h 235"/>
                <a:gd name="T4" fmla="*/ 132 w 171"/>
                <a:gd name="T5" fmla="*/ 165 h 235"/>
                <a:gd name="T6" fmla="*/ 132 w 171"/>
                <a:gd name="T7" fmla="*/ 9 h 235"/>
                <a:gd name="T8" fmla="*/ 124 w 171"/>
                <a:gd name="T9" fmla="*/ 0 h 235"/>
                <a:gd name="T10" fmla="*/ 115 w 171"/>
                <a:gd name="T11" fmla="*/ 4 h 235"/>
                <a:gd name="T12" fmla="*/ 0 w 171"/>
                <a:gd name="T13" fmla="*/ 165 h 235"/>
                <a:gd name="T14" fmla="*/ 0 w 171"/>
                <a:gd name="T15" fmla="*/ 177 h 235"/>
                <a:gd name="T16" fmla="*/ 102 w 171"/>
                <a:gd name="T17" fmla="*/ 177 h 235"/>
                <a:gd name="T18" fmla="*/ 102 w 171"/>
                <a:gd name="T19" fmla="*/ 206 h 235"/>
                <a:gd name="T20" fmla="*/ 74 w 171"/>
                <a:gd name="T21" fmla="*/ 222 h 235"/>
                <a:gd name="T22" fmla="*/ 65 w 171"/>
                <a:gd name="T23" fmla="*/ 222 h 235"/>
                <a:gd name="T24" fmla="*/ 65 w 171"/>
                <a:gd name="T25" fmla="*/ 235 h 235"/>
                <a:gd name="T26" fmla="*/ 117 w 171"/>
                <a:gd name="T27" fmla="*/ 233 h 235"/>
                <a:gd name="T28" fmla="*/ 170 w 171"/>
                <a:gd name="T29" fmla="*/ 235 h 235"/>
                <a:gd name="T30" fmla="*/ 170 w 171"/>
                <a:gd name="T31" fmla="*/ 222 h 235"/>
                <a:gd name="T32" fmla="*/ 160 w 171"/>
                <a:gd name="T33" fmla="*/ 222 h 235"/>
                <a:gd name="T34" fmla="*/ 132 w 171"/>
                <a:gd name="T35" fmla="*/ 206 h 235"/>
                <a:gd name="T36" fmla="*/ 132 w 171"/>
                <a:gd name="T37" fmla="*/ 177 h 235"/>
                <a:gd name="T38" fmla="*/ 171 w 171"/>
                <a:gd name="T39" fmla="*/ 177 h 235"/>
                <a:gd name="T40" fmla="*/ 105 w 171"/>
                <a:gd name="T41" fmla="*/ 37 h 235"/>
                <a:gd name="T42" fmla="*/ 105 w 171"/>
                <a:gd name="T43" fmla="*/ 165 h 235"/>
                <a:gd name="T44" fmla="*/ 13 w 171"/>
                <a:gd name="T45" fmla="*/ 165 h 235"/>
                <a:gd name="T46" fmla="*/ 105 w 171"/>
                <a:gd name="T47" fmla="*/ 3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1" h="235">
                  <a:moveTo>
                    <a:pt x="171" y="177"/>
                  </a:moveTo>
                  <a:lnTo>
                    <a:pt x="171" y="165"/>
                  </a:lnTo>
                  <a:lnTo>
                    <a:pt x="132" y="165"/>
                  </a:lnTo>
                  <a:lnTo>
                    <a:pt x="132" y="9"/>
                  </a:lnTo>
                  <a:cubicBezTo>
                    <a:pt x="132" y="2"/>
                    <a:pt x="132" y="0"/>
                    <a:pt x="124" y="0"/>
                  </a:cubicBezTo>
                  <a:cubicBezTo>
                    <a:pt x="120" y="0"/>
                    <a:pt x="119" y="0"/>
                    <a:pt x="115" y="4"/>
                  </a:cubicBezTo>
                  <a:lnTo>
                    <a:pt x="0" y="165"/>
                  </a:lnTo>
                  <a:lnTo>
                    <a:pt x="0" y="177"/>
                  </a:lnTo>
                  <a:lnTo>
                    <a:pt x="102" y="177"/>
                  </a:lnTo>
                  <a:lnTo>
                    <a:pt x="102" y="206"/>
                  </a:lnTo>
                  <a:cubicBezTo>
                    <a:pt x="102" y="218"/>
                    <a:pt x="102" y="222"/>
                    <a:pt x="74" y="222"/>
                  </a:cubicBezTo>
                  <a:lnTo>
                    <a:pt x="65" y="222"/>
                  </a:lnTo>
                  <a:lnTo>
                    <a:pt x="65" y="235"/>
                  </a:lnTo>
                  <a:cubicBezTo>
                    <a:pt x="82" y="234"/>
                    <a:pt x="104" y="233"/>
                    <a:pt x="117" y="233"/>
                  </a:cubicBezTo>
                  <a:cubicBezTo>
                    <a:pt x="130" y="233"/>
                    <a:pt x="152" y="234"/>
                    <a:pt x="170" y="235"/>
                  </a:cubicBezTo>
                  <a:lnTo>
                    <a:pt x="170" y="222"/>
                  </a:lnTo>
                  <a:lnTo>
                    <a:pt x="160" y="222"/>
                  </a:lnTo>
                  <a:cubicBezTo>
                    <a:pt x="132" y="222"/>
                    <a:pt x="132" y="218"/>
                    <a:pt x="132" y="206"/>
                  </a:cubicBezTo>
                  <a:lnTo>
                    <a:pt x="132" y="177"/>
                  </a:lnTo>
                  <a:lnTo>
                    <a:pt x="171" y="177"/>
                  </a:lnTo>
                  <a:close/>
                  <a:moveTo>
                    <a:pt x="105" y="37"/>
                  </a:moveTo>
                  <a:lnTo>
                    <a:pt x="105" y="165"/>
                  </a:lnTo>
                  <a:lnTo>
                    <a:pt x="13" y="165"/>
                  </a:lnTo>
                  <a:lnTo>
                    <a:pt x="105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2 1">
              <a:extLst>
                <a:ext uri="{FF2B5EF4-FFF2-40B4-BE49-F238E27FC236}">
                  <a16:creationId xmlns:a16="http://schemas.microsoft.com/office/drawing/2014/main" id="{808754D0-4902-6751-9C54-6C51C27B3014}"/>
                </a:ext>
              </a:extLst>
            </p:cNvPr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3698875" y="2540000"/>
              <a:ext cx="42863" cy="2111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53 1">
              <a:extLst>
                <a:ext uri="{FF2B5EF4-FFF2-40B4-BE49-F238E27FC236}">
                  <a16:creationId xmlns:a16="http://schemas.microsoft.com/office/drawing/2014/main" id="{73B93EDE-C3E9-C6D1-7377-9A3F8D1FE15D}"/>
                </a:ext>
              </a:extLst>
            </p:cNvPr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3819525" y="2620963"/>
              <a:ext cx="120650" cy="49213"/>
            </a:xfrm>
            <a:custGeom>
              <a:avLst/>
              <a:gdLst>
                <a:gd name="T0" fmla="*/ 314 w 331"/>
                <a:gd name="T1" fmla="*/ 20 h 116"/>
                <a:gd name="T2" fmla="*/ 331 w 331"/>
                <a:gd name="T3" fmla="*/ 10 h 116"/>
                <a:gd name="T4" fmla="*/ 315 w 331"/>
                <a:gd name="T5" fmla="*/ 0 h 116"/>
                <a:gd name="T6" fmla="*/ 16 w 331"/>
                <a:gd name="T7" fmla="*/ 0 h 116"/>
                <a:gd name="T8" fmla="*/ 0 w 331"/>
                <a:gd name="T9" fmla="*/ 10 h 116"/>
                <a:gd name="T10" fmla="*/ 17 w 331"/>
                <a:gd name="T11" fmla="*/ 20 h 116"/>
                <a:gd name="T12" fmla="*/ 314 w 331"/>
                <a:gd name="T13" fmla="*/ 20 h 116"/>
                <a:gd name="T14" fmla="*/ 315 w 331"/>
                <a:gd name="T15" fmla="*/ 116 h 116"/>
                <a:gd name="T16" fmla="*/ 331 w 331"/>
                <a:gd name="T17" fmla="*/ 106 h 116"/>
                <a:gd name="T18" fmla="*/ 314 w 331"/>
                <a:gd name="T19" fmla="*/ 96 h 116"/>
                <a:gd name="T20" fmla="*/ 17 w 331"/>
                <a:gd name="T21" fmla="*/ 96 h 116"/>
                <a:gd name="T22" fmla="*/ 0 w 331"/>
                <a:gd name="T23" fmla="*/ 106 h 116"/>
                <a:gd name="T24" fmla="*/ 16 w 331"/>
                <a:gd name="T25" fmla="*/ 116 h 116"/>
                <a:gd name="T26" fmla="*/ 315 w 331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6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6"/>
                  </a:moveTo>
                  <a:cubicBezTo>
                    <a:pt x="322" y="116"/>
                    <a:pt x="331" y="116"/>
                    <a:pt x="331" y="106"/>
                  </a:cubicBezTo>
                  <a:cubicBezTo>
                    <a:pt x="331" y="96"/>
                    <a:pt x="322" y="96"/>
                    <a:pt x="314" y="96"/>
                  </a:cubicBezTo>
                  <a:lnTo>
                    <a:pt x="17" y="96"/>
                  </a:lnTo>
                  <a:cubicBezTo>
                    <a:pt x="9" y="96"/>
                    <a:pt x="0" y="96"/>
                    <a:pt x="0" y="106"/>
                  </a:cubicBezTo>
                  <a:cubicBezTo>
                    <a:pt x="0" y="116"/>
                    <a:pt x="9" y="116"/>
                    <a:pt x="16" y="116"/>
                  </a:cubicBezTo>
                  <a:lnTo>
                    <a:pt x="315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4 1">
              <a:extLst>
                <a:ext uri="{FF2B5EF4-FFF2-40B4-BE49-F238E27FC236}">
                  <a16:creationId xmlns:a16="http://schemas.microsoft.com/office/drawing/2014/main" id="{2BDC9C58-3762-A383-CE74-03C3E340DF3E}"/>
                </a:ext>
              </a:extLst>
            </p:cNvPr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4019550" y="2540000"/>
              <a:ext cx="41275" cy="211138"/>
            </a:xfrm>
            <a:custGeom>
              <a:avLst/>
              <a:gdLst>
                <a:gd name="T0" fmla="*/ 116 w 116"/>
                <a:gd name="T1" fmla="*/ 493 h 498"/>
                <a:gd name="T2" fmla="*/ 108 w 116"/>
                <a:gd name="T3" fmla="*/ 482 h 498"/>
                <a:gd name="T4" fmla="*/ 29 w 116"/>
                <a:gd name="T5" fmla="*/ 249 h 498"/>
                <a:gd name="T6" fmla="*/ 110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8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10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55 1">
              <a:extLst>
                <a:ext uri="{FF2B5EF4-FFF2-40B4-BE49-F238E27FC236}">
                  <a16:creationId xmlns:a16="http://schemas.microsoft.com/office/drawing/2014/main" id="{586FA6D3-86E0-A4B0-611A-AF24FC792F2A}"/>
                </a:ext>
              </a:extLst>
            </p:cNvPr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4076700" y="2605088"/>
              <a:ext cx="84138" cy="138113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5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8 w 230"/>
                <a:gd name="T13" fmla="*/ 173 h 323"/>
                <a:gd name="T14" fmla="*/ 102 w 230"/>
                <a:gd name="T15" fmla="*/ 215 h 323"/>
                <a:gd name="T16" fmla="*/ 71 w 230"/>
                <a:gd name="T17" fmla="*/ 175 h 323"/>
                <a:gd name="T18" fmla="*/ 96 w 230"/>
                <a:gd name="T19" fmla="*/ 77 h 323"/>
                <a:gd name="T20" fmla="*/ 106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4 w 230"/>
                <a:gd name="T31" fmla="*/ 11 h 323"/>
                <a:gd name="T32" fmla="*/ 77 w 230"/>
                <a:gd name="T33" fmla="*/ 27 h 323"/>
                <a:gd name="T34" fmla="*/ 68 w 230"/>
                <a:gd name="T35" fmla="*/ 62 h 323"/>
                <a:gd name="T36" fmla="*/ 39 w 230"/>
                <a:gd name="T37" fmla="*/ 167 h 323"/>
                <a:gd name="T38" fmla="*/ 100 w 230"/>
                <a:gd name="T39" fmla="*/ 226 h 323"/>
                <a:gd name="T40" fmla="*/ 150 w 230"/>
                <a:gd name="T41" fmla="*/ 204 h 323"/>
                <a:gd name="T42" fmla="*/ 118 w 230"/>
                <a:gd name="T43" fmla="*/ 281 h 323"/>
                <a:gd name="T44" fmla="*/ 63 w 230"/>
                <a:gd name="T45" fmla="*/ 312 h 323"/>
                <a:gd name="T46" fmla="*/ 25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8 w 230"/>
                <a:gd name="T53" fmla="*/ 247 h 323"/>
                <a:gd name="T54" fmla="*/ 10 w 230"/>
                <a:gd name="T55" fmla="*/ 280 h 323"/>
                <a:gd name="T56" fmla="*/ 63 w 230"/>
                <a:gd name="T57" fmla="*/ 323 h 323"/>
                <a:gd name="T58" fmla="*/ 180 w 230"/>
                <a:gd name="T59" fmla="*/ 221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5" y="6"/>
                  </a:cubicBezTo>
                  <a:cubicBezTo>
                    <a:pt x="210" y="6"/>
                    <a:pt x="202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7" y="56"/>
                    <a:pt x="184" y="70"/>
                    <a:pt x="181" y="83"/>
                  </a:cubicBezTo>
                  <a:lnTo>
                    <a:pt x="158" y="173"/>
                  </a:lnTo>
                  <a:cubicBezTo>
                    <a:pt x="156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5"/>
                  </a:cubicBezTo>
                  <a:cubicBezTo>
                    <a:pt x="71" y="152"/>
                    <a:pt x="80" y="121"/>
                    <a:pt x="96" y="77"/>
                  </a:cubicBezTo>
                  <a:cubicBezTo>
                    <a:pt x="104" y="57"/>
                    <a:pt x="106" y="51"/>
                    <a:pt x="106" y="41"/>
                  </a:cubicBezTo>
                  <a:cubicBezTo>
                    <a:pt x="106" y="19"/>
                    <a:pt x="90" y="0"/>
                    <a:pt x="66" y="0"/>
                  </a:cubicBezTo>
                  <a:cubicBezTo>
                    <a:pt x="18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40"/>
                    <a:pt x="72" y="53"/>
                    <a:pt x="68" y="62"/>
                  </a:cubicBezTo>
                  <a:cubicBezTo>
                    <a:pt x="48" y="115"/>
                    <a:pt x="39" y="143"/>
                    <a:pt x="39" y="167"/>
                  </a:cubicBezTo>
                  <a:cubicBezTo>
                    <a:pt x="39" y="211"/>
                    <a:pt x="71" y="226"/>
                    <a:pt x="100" y="226"/>
                  </a:cubicBezTo>
                  <a:cubicBezTo>
                    <a:pt x="119" y="226"/>
                    <a:pt x="136" y="218"/>
                    <a:pt x="150" y="204"/>
                  </a:cubicBezTo>
                  <a:cubicBezTo>
                    <a:pt x="144" y="230"/>
                    <a:pt x="138" y="254"/>
                    <a:pt x="118" y="281"/>
                  </a:cubicBezTo>
                  <a:cubicBezTo>
                    <a:pt x="105" y="298"/>
                    <a:pt x="86" y="312"/>
                    <a:pt x="63" y="312"/>
                  </a:cubicBezTo>
                  <a:cubicBezTo>
                    <a:pt x="56" y="312"/>
                    <a:pt x="34" y="310"/>
                    <a:pt x="25" y="291"/>
                  </a:cubicBezTo>
                  <a:cubicBezTo>
                    <a:pt x="33" y="291"/>
                    <a:pt x="40" y="291"/>
                    <a:pt x="47" y="285"/>
                  </a:cubicBezTo>
                  <a:cubicBezTo>
                    <a:pt x="52" y="281"/>
                    <a:pt x="57" y="274"/>
                    <a:pt x="57" y="265"/>
                  </a:cubicBezTo>
                  <a:cubicBezTo>
                    <a:pt x="57" y="249"/>
                    <a:pt x="43" y="247"/>
                    <a:pt x="38" y="247"/>
                  </a:cubicBezTo>
                  <a:cubicBezTo>
                    <a:pt x="27" y="247"/>
                    <a:pt x="10" y="255"/>
                    <a:pt x="10" y="280"/>
                  </a:cubicBezTo>
                  <a:cubicBezTo>
                    <a:pt x="10" y="304"/>
                    <a:pt x="32" y="323"/>
                    <a:pt x="63" y="323"/>
                  </a:cubicBezTo>
                  <a:cubicBezTo>
                    <a:pt x="114" y="323"/>
                    <a:pt x="166" y="278"/>
                    <a:pt x="180" y="221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56 1">
              <a:extLst>
                <a:ext uri="{FF2B5EF4-FFF2-40B4-BE49-F238E27FC236}">
                  <a16:creationId xmlns:a16="http://schemas.microsoft.com/office/drawing/2014/main" id="{6BDFCD4A-5149-C32B-8738-A8762D749C46}"/>
                </a:ext>
              </a:extLst>
            </p:cNvPr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4173538" y="2632075"/>
              <a:ext cx="46038" cy="98425"/>
            </a:xfrm>
            <a:custGeom>
              <a:avLst/>
              <a:gdLst>
                <a:gd name="T0" fmla="*/ 78 w 126"/>
                <a:gd name="T1" fmla="*/ 10 h 232"/>
                <a:gd name="T2" fmla="*/ 68 w 126"/>
                <a:gd name="T3" fmla="*/ 0 h 232"/>
                <a:gd name="T4" fmla="*/ 0 w 126"/>
                <a:gd name="T5" fmla="*/ 22 h 232"/>
                <a:gd name="T6" fmla="*/ 0 w 126"/>
                <a:gd name="T7" fmla="*/ 35 h 232"/>
                <a:gd name="T8" fmla="*/ 50 w 126"/>
                <a:gd name="T9" fmla="*/ 25 h 232"/>
                <a:gd name="T10" fmla="*/ 50 w 126"/>
                <a:gd name="T11" fmla="*/ 203 h 232"/>
                <a:gd name="T12" fmla="*/ 15 w 126"/>
                <a:gd name="T13" fmla="*/ 219 h 232"/>
                <a:gd name="T14" fmla="*/ 2 w 126"/>
                <a:gd name="T15" fmla="*/ 219 h 232"/>
                <a:gd name="T16" fmla="*/ 2 w 126"/>
                <a:gd name="T17" fmla="*/ 232 h 232"/>
                <a:gd name="T18" fmla="*/ 64 w 126"/>
                <a:gd name="T19" fmla="*/ 230 h 232"/>
                <a:gd name="T20" fmla="*/ 126 w 126"/>
                <a:gd name="T21" fmla="*/ 232 h 232"/>
                <a:gd name="T22" fmla="*/ 126 w 126"/>
                <a:gd name="T23" fmla="*/ 219 h 232"/>
                <a:gd name="T24" fmla="*/ 113 w 126"/>
                <a:gd name="T25" fmla="*/ 219 h 232"/>
                <a:gd name="T26" fmla="*/ 78 w 126"/>
                <a:gd name="T27" fmla="*/ 203 h 232"/>
                <a:gd name="T28" fmla="*/ 78 w 126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232">
                  <a:moveTo>
                    <a:pt x="78" y="10"/>
                  </a:moveTo>
                  <a:cubicBezTo>
                    <a:pt x="78" y="0"/>
                    <a:pt x="78" y="0"/>
                    <a:pt x="68" y="0"/>
                  </a:cubicBezTo>
                  <a:cubicBezTo>
                    <a:pt x="46" y="22"/>
                    <a:pt x="14" y="22"/>
                    <a:pt x="0" y="22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0" y="25"/>
                  </a:cubicBezTo>
                  <a:lnTo>
                    <a:pt x="50" y="203"/>
                  </a:lnTo>
                  <a:cubicBezTo>
                    <a:pt x="50" y="214"/>
                    <a:pt x="50" y="219"/>
                    <a:pt x="15" y="219"/>
                  </a:cubicBezTo>
                  <a:lnTo>
                    <a:pt x="2" y="219"/>
                  </a:lnTo>
                  <a:lnTo>
                    <a:pt x="2" y="232"/>
                  </a:lnTo>
                  <a:cubicBezTo>
                    <a:pt x="8" y="231"/>
                    <a:pt x="51" y="230"/>
                    <a:pt x="64" y="230"/>
                  </a:cubicBezTo>
                  <a:cubicBezTo>
                    <a:pt x="75" y="230"/>
                    <a:pt x="119" y="231"/>
                    <a:pt x="126" y="232"/>
                  </a:cubicBezTo>
                  <a:lnTo>
                    <a:pt x="126" y="219"/>
                  </a:lnTo>
                  <a:lnTo>
                    <a:pt x="113" y="219"/>
                  </a:lnTo>
                  <a:cubicBezTo>
                    <a:pt x="78" y="219"/>
                    <a:pt x="78" y="214"/>
                    <a:pt x="78" y="203"/>
                  </a:cubicBezTo>
                  <a:lnTo>
                    <a:pt x="78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57 1">
              <a:extLst>
                <a:ext uri="{FF2B5EF4-FFF2-40B4-BE49-F238E27FC236}">
                  <a16:creationId xmlns:a16="http://schemas.microsoft.com/office/drawing/2014/main" id="{33BCEB84-80F9-DB62-8394-FAC6CD2C4215}"/>
                </a:ext>
              </a:extLst>
            </p:cNvPr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4256088" y="2676525"/>
              <a:ext cx="22225" cy="635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58 1">
              <a:extLst>
                <a:ext uri="{FF2B5EF4-FFF2-40B4-BE49-F238E27FC236}">
                  <a16:creationId xmlns:a16="http://schemas.microsoft.com/office/drawing/2014/main" id="{F4FFF15A-5801-2A76-F217-A35690C56885}"/>
                </a:ext>
              </a:extLst>
            </p:cNvPr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4327525" y="2605088"/>
              <a:ext cx="82550" cy="138113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6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9 w 230"/>
                <a:gd name="T13" fmla="*/ 173 h 323"/>
                <a:gd name="T14" fmla="*/ 102 w 230"/>
                <a:gd name="T15" fmla="*/ 215 h 323"/>
                <a:gd name="T16" fmla="*/ 71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4 w 230"/>
                <a:gd name="T31" fmla="*/ 11 h 323"/>
                <a:gd name="T32" fmla="*/ 77 w 230"/>
                <a:gd name="T33" fmla="*/ 27 h 323"/>
                <a:gd name="T34" fmla="*/ 68 w 230"/>
                <a:gd name="T35" fmla="*/ 62 h 323"/>
                <a:gd name="T36" fmla="*/ 40 w 230"/>
                <a:gd name="T37" fmla="*/ 167 h 323"/>
                <a:gd name="T38" fmla="*/ 100 w 230"/>
                <a:gd name="T39" fmla="*/ 226 h 323"/>
                <a:gd name="T40" fmla="*/ 151 w 230"/>
                <a:gd name="T41" fmla="*/ 204 h 323"/>
                <a:gd name="T42" fmla="*/ 118 w 230"/>
                <a:gd name="T43" fmla="*/ 281 h 323"/>
                <a:gd name="T44" fmla="*/ 63 w 230"/>
                <a:gd name="T45" fmla="*/ 312 h 323"/>
                <a:gd name="T46" fmla="*/ 26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9 w 230"/>
                <a:gd name="T53" fmla="*/ 247 h 323"/>
                <a:gd name="T54" fmla="*/ 11 w 230"/>
                <a:gd name="T55" fmla="*/ 280 h 323"/>
                <a:gd name="T56" fmla="*/ 63 w 230"/>
                <a:gd name="T57" fmla="*/ 323 h 323"/>
                <a:gd name="T58" fmla="*/ 180 w 230"/>
                <a:gd name="T59" fmla="*/ 221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6" y="6"/>
                  </a:cubicBezTo>
                  <a:cubicBezTo>
                    <a:pt x="211" y="6"/>
                    <a:pt x="203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8" y="56"/>
                    <a:pt x="184" y="70"/>
                    <a:pt x="181" y="83"/>
                  </a:cubicBezTo>
                  <a:lnTo>
                    <a:pt x="159" y="173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5"/>
                  </a:cubicBezTo>
                  <a:cubicBezTo>
                    <a:pt x="71" y="152"/>
                    <a:pt x="80" y="121"/>
                    <a:pt x="97" y="77"/>
                  </a:cubicBezTo>
                  <a:cubicBezTo>
                    <a:pt x="105" y="57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6"/>
                    <a:pt x="48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40"/>
                    <a:pt x="72" y="53"/>
                    <a:pt x="68" y="62"/>
                  </a:cubicBezTo>
                  <a:cubicBezTo>
                    <a:pt x="49" y="115"/>
                    <a:pt x="40" y="143"/>
                    <a:pt x="40" y="167"/>
                  </a:cubicBezTo>
                  <a:cubicBezTo>
                    <a:pt x="40" y="211"/>
                    <a:pt x="71" y="226"/>
                    <a:pt x="100" y="226"/>
                  </a:cubicBezTo>
                  <a:cubicBezTo>
                    <a:pt x="120" y="226"/>
                    <a:pt x="137" y="218"/>
                    <a:pt x="151" y="204"/>
                  </a:cubicBezTo>
                  <a:cubicBezTo>
                    <a:pt x="144" y="230"/>
                    <a:pt x="138" y="254"/>
                    <a:pt x="118" y="281"/>
                  </a:cubicBezTo>
                  <a:cubicBezTo>
                    <a:pt x="105" y="298"/>
                    <a:pt x="86" y="312"/>
                    <a:pt x="63" y="312"/>
                  </a:cubicBezTo>
                  <a:cubicBezTo>
                    <a:pt x="56" y="312"/>
                    <a:pt x="34" y="310"/>
                    <a:pt x="26" y="291"/>
                  </a:cubicBezTo>
                  <a:cubicBezTo>
                    <a:pt x="34" y="291"/>
                    <a:pt x="40" y="291"/>
                    <a:pt x="47" y="285"/>
                  </a:cubicBezTo>
                  <a:cubicBezTo>
                    <a:pt x="52" y="281"/>
                    <a:pt x="57" y="274"/>
                    <a:pt x="57" y="265"/>
                  </a:cubicBezTo>
                  <a:cubicBezTo>
                    <a:pt x="57" y="249"/>
                    <a:pt x="44" y="247"/>
                    <a:pt x="39" y="247"/>
                  </a:cubicBezTo>
                  <a:cubicBezTo>
                    <a:pt x="27" y="247"/>
                    <a:pt x="11" y="255"/>
                    <a:pt x="11" y="280"/>
                  </a:cubicBezTo>
                  <a:cubicBezTo>
                    <a:pt x="11" y="304"/>
                    <a:pt x="33" y="323"/>
                    <a:pt x="63" y="323"/>
                  </a:cubicBezTo>
                  <a:cubicBezTo>
                    <a:pt x="115" y="323"/>
                    <a:pt x="166" y="278"/>
                    <a:pt x="180" y="221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59 1">
              <a:extLst>
                <a:ext uri="{FF2B5EF4-FFF2-40B4-BE49-F238E27FC236}">
                  <a16:creationId xmlns:a16="http://schemas.microsoft.com/office/drawing/2014/main" id="{ABEACEC5-FD5A-C1DC-19B2-839A503EB16C}"/>
                </a:ext>
              </a:extLst>
            </p:cNvPr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4418013" y="2632075"/>
              <a:ext cx="57150" cy="98425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8 w 154"/>
                <a:gd name="T7" fmla="*/ 202 h 232"/>
                <a:gd name="T8" fmla="*/ 34 w 154"/>
                <a:gd name="T9" fmla="*/ 202 h 232"/>
                <a:gd name="T10" fmla="*/ 104 w 154"/>
                <a:gd name="T11" fmla="*/ 143 h 232"/>
                <a:gd name="T12" fmla="*/ 154 w 154"/>
                <a:gd name="T13" fmla="*/ 68 h 232"/>
                <a:gd name="T14" fmla="*/ 72 w 154"/>
                <a:gd name="T15" fmla="*/ 0 h 232"/>
                <a:gd name="T16" fmla="*/ 0 w 154"/>
                <a:gd name="T17" fmla="*/ 62 h 232"/>
                <a:gd name="T18" fmla="*/ 18 w 154"/>
                <a:gd name="T19" fmla="*/ 82 h 232"/>
                <a:gd name="T20" fmla="*/ 37 w 154"/>
                <a:gd name="T21" fmla="*/ 64 h 232"/>
                <a:gd name="T22" fmla="*/ 16 w 154"/>
                <a:gd name="T23" fmla="*/ 45 h 232"/>
                <a:gd name="T24" fmla="*/ 67 w 154"/>
                <a:gd name="T25" fmla="*/ 13 h 232"/>
                <a:gd name="T26" fmla="*/ 120 w 154"/>
                <a:gd name="T27" fmla="*/ 68 h 232"/>
                <a:gd name="T28" fmla="*/ 87 w 154"/>
                <a:gd name="T29" fmla="*/ 135 h 232"/>
                <a:gd name="T30" fmla="*/ 3 w 154"/>
                <a:gd name="T31" fmla="*/ 218 h 232"/>
                <a:gd name="T32" fmla="*/ 0 w 154"/>
                <a:gd name="T33" fmla="*/ 232 h 232"/>
                <a:gd name="T34" fmla="*/ 143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7" y="196"/>
                    <a:pt x="133" y="200"/>
                  </a:cubicBezTo>
                  <a:cubicBezTo>
                    <a:pt x="130" y="202"/>
                    <a:pt x="103" y="202"/>
                    <a:pt x="98" y="202"/>
                  </a:cubicBezTo>
                  <a:lnTo>
                    <a:pt x="34" y="202"/>
                  </a:lnTo>
                  <a:cubicBezTo>
                    <a:pt x="71" y="169"/>
                    <a:pt x="83" y="160"/>
                    <a:pt x="104" y="143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2" y="0"/>
                  </a:cubicBezTo>
                  <a:cubicBezTo>
                    <a:pt x="29" y="0"/>
                    <a:pt x="0" y="30"/>
                    <a:pt x="0" y="62"/>
                  </a:cubicBezTo>
                  <a:cubicBezTo>
                    <a:pt x="0" y="80"/>
                    <a:pt x="15" y="82"/>
                    <a:pt x="18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4" y="45"/>
                    <a:pt x="16" y="45"/>
                  </a:cubicBezTo>
                  <a:cubicBezTo>
                    <a:pt x="27" y="20"/>
                    <a:pt x="51" y="13"/>
                    <a:pt x="67" y="13"/>
                  </a:cubicBezTo>
                  <a:cubicBezTo>
                    <a:pt x="102" y="13"/>
                    <a:pt x="120" y="40"/>
                    <a:pt x="120" y="68"/>
                  </a:cubicBezTo>
                  <a:cubicBezTo>
                    <a:pt x="120" y="98"/>
                    <a:pt x="98" y="122"/>
                    <a:pt x="87" y="135"/>
                  </a:cubicBezTo>
                  <a:lnTo>
                    <a:pt x="3" y="218"/>
                  </a:lnTo>
                  <a:cubicBezTo>
                    <a:pt x="0" y="221"/>
                    <a:pt x="0" y="222"/>
                    <a:pt x="0" y="232"/>
                  </a:cubicBezTo>
                  <a:lnTo>
                    <a:pt x="143" y="232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60 1">
              <a:extLst>
                <a:ext uri="{FF2B5EF4-FFF2-40B4-BE49-F238E27FC236}">
                  <a16:creationId xmlns:a16="http://schemas.microsoft.com/office/drawing/2014/main" id="{067CE694-4365-272C-8415-4F641A4208C1}"/>
                </a:ext>
              </a:extLst>
            </p:cNvPr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4506913" y="2676525"/>
              <a:ext cx="20638" cy="635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4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1 1">
              <a:extLst>
                <a:ext uri="{FF2B5EF4-FFF2-40B4-BE49-F238E27FC236}">
                  <a16:creationId xmlns:a16="http://schemas.microsoft.com/office/drawing/2014/main" id="{3207468B-A411-3022-BF9D-1B292AA41C5A}"/>
                </a:ext>
              </a:extLst>
            </p:cNvPr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4576763" y="2605088"/>
              <a:ext cx="84138" cy="138113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6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9 w 230"/>
                <a:gd name="T13" fmla="*/ 173 h 323"/>
                <a:gd name="T14" fmla="*/ 102 w 230"/>
                <a:gd name="T15" fmla="*/ 215 h 323"/>
                <a:gd name="T16" fmla="*/ 72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5 w 230"/>
                <a:gd name="T31" fmla="*/ 11 h 323"/>
                <a:gd name="T32" fmla="*/ 77 w 230"/>
                <a:gd name="T33" fmla="*/ 27 h 323"/>
                <a:gd name="T34" fmla="*/ 69 w 230"/>
                <a:gd name="T35" fmla="*/ 62 h 323"/>
                <a:gd name="T36" fmla="*/ 40 w 230"/>
                <a:gd name="T37" fmla="*/ 167 h 323"/>
                <a:gd name="T38" fmla="*/ 100 w 230"/>
                <a:gd name="T39" fmla="*/ 226 h 323"/>
                <a:gd name="T40" fmla="*/ 151 w 230"/>
                <a:gd name="T41" fmla="*/ 204 h 323"/>
                <a:gd name="T42" fmla="*/ 118 w 230"/>
                <a:gd name="T43" fmla="*/ 281 h 323"/>
                <a:gd name="T44" fmla="*/ 64 w 230"/>
                <a:gd name="T45" fmla="*/ 312 h 323"/>
                <a:gd name="T46" fmla="*/ 26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9 w 230"/>
                <a:gd name="T53" fmla="*/ 247 h 323"/>
                <a:gd name="T54" fmla="*/ 11 w 230"/>
                <a:gd name="T55" fmla="*/ 280 h 323"/>
                <a:gd name="T56" fmla="*/ 64 w 230"/>
                <a:gd name="T57" fmla="*/ 323 h 323"/>
                <a:gd name="T58" fmla="*/ 180 w 230"/>
                <a:gd name="T59" fmla="*/ 221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6" y="6"/>
                  </a:cubicBezTo>
                  <a:cubicBezTo>
                    <a:pt x="211" y="6"/>
                    <a:pt x="203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8" y="56"/>
                    <a:pt x="184" y="70"/>
                    <a:pt x="181" y="83"/>
                  </a:cubicBezTo>
                  <a:lnTo>
                    <a:pt x="159" y="173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2" y="193"/>
                    <a:pt x="72" y="175"/>
                  </a:cubicBezTo>
                  <a:cubicBezTo>
                    <a:pt x="72" y="152"/>
                    <a:pt x="80" y="121"/>
                    <a:pt x="97" y="77"/>
                  </a:cubicBezTo>
                  <a:cubicBezTo>
                    <a:pt x="105" y="57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6"/>
                    <a:pt x="48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40"/>
                    <a:pt x="72" y="53"/>
                    <a:pt x="69" y="62"/>
                  </a:cubicBezTo>
                  <a:cubicBezTo>
                    <a:pt x="49" y="115"/>
                    <a:pt x="40" y="143"/>
                    <a:pt x="40" y="167"/>
                  </a:cubicBezTo>
                  <a:cubicBezTo>
                    <a:pt x="40" y="211"/>
                    <a:pt x="71" y="226"/>
                    <a:pt x="100" y="226"/>
                  </a:cubicBezTo>
                  <a:cubicBezTo>
                    <a:pt x="120" y="226"/>
                    <a:pt x="137" y="218"/>
                    <a:pt x="151" y="204"/>
                  </a:cubicBezTo>
                  <a:cubicBezTo>
                    <a:pt x="144" y="230"/>
                    <a:pt x="138" y="254"/>
                    <a:pt x="118" y="281"/>
                  </a:cubicBezTo>
                  <a:cubicBezTo>
                    <a:pt x="105" y="298"/>
                    <a:pt x="86" y="312"/>
                    <a:pt x="64" y="312"/>
                  </a:cubicBezTo>
                  <a:cubicBezTo>
                    <a:pt x="57" y="312"/>
                    <a:pt x="34" y="310"/>
                    <a:pt x="26" y="291"/>
                  </a:cubicBezTo>
                  <a:cubicBezTo>
                    <a:pt x="34" y="291"/>
                    <a:pt x="40" y="291"/>
                    <a:pt x="47" y="285"/>
                  </a:cubicBezTo>
                  <a:cubicBezTo>
                    <a:pt x="52" y="281"/>
                    <a:pt x="57" y="274"/>
                    <a:pt x="57" y="265"/>
                  </a:cubicBezTo>
                  <a:cubicBezTo>
                    <a:pt x="57" y="249"/>
                    <a:pt x="44" y="247"/>
                    <a:pt x="39" y="247"/>
                  </a:cubicBezTo>
                  <a:cubicBezTo>
                    <a:pt x="27" y="247"/>
                    <a:pt x="11" y="255"/>
                    <a:pt x="11" y="280"/>
                  </a:cubicBezTo>
                  <a:cubicBezTo>
                    <a:pt x="11" y="304"/>
                    <a:pt x="33" y="323"/>
                    <a:pt x="64" y="323"/>
                  </a:cubicBezTo>
                  <a:cubicBezTo>
                    <a:pt x="115" y="323"/>
                    <a:pt x="166" y="278"/>
                    <a:pt x="180" y="221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2 1">
              <a:extLst>
                <a:ext uri="{FF2B5EF4-FFF2-40B4-BE49-F238E27FC236}">
                  <a16:creationId xmlns:a16="http://schemas.microsoft.com/office/drawing/2014/main" id="{FF7CF3A7-1282-F859-26FF-03087B623C30}"/>
                </a:ext>
              </a:extLst>
            </p:cNvPr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4667250" y="2632075"/>
              <a:ext cx="58738" cy="101600"/>
            </a:xfrm>
            <a:custGeom>
              <a:avLst/>
              <a:gdLst>
                <a:gd name="T0" fmla="*/ 76 w 160"/>
                <a:gd name="T1" fmla="*/ 115 h 239"/>
                <a:gd name="T2" fmla="*/ 123 w 160"/>
                <a:gd name="T3" fmla="*/ 171 h 239"/>
                <a:gd name="T4" fmla="*/ 77 w 160"/>
                <a:gd name="T5" fmla="*/ 227 h 239"/>
                <a:gd name="T6" fmla="*/ 18 w 160"/>
                <a:gd name="T7" fmla="*/ 203 h 239"/>
                <a:gd name="T8" fmla="*/ 38 w 160"/>
                <a:gd name="T9" fmla="*/ 183 h 239"/>
                <a:gd name="T10" fmla="*/ 19 w 160"/>
                <a:gd name="T11" fmla="*/ 164 h 239"/>
                <a:gd name="T12" fmla="*/ 0 w 160"/>
                <a:gd name="T13" fmla="*/ 184 h 239"/>
                <a:gd name="T14" fmla="*/ 78 w 160"/>
                <a:gd name="T15" fmla="*/ 239 h 239"/>
                <a:gd name="T16" fmla="*/ 160 w 160"/>
                <a:gd name="T17" fmla="*/ 171 h 239"/>
                <a:gd name="T18" fmla="*/ 99 w 160"/>
                <a:gd name="T19" fmla="*/ 109 h 239"/>
                <a:gd name="T20" fmla="*/ 149 w 160"/>
                <a:gd name="T21" fmla="*/ 48 h 239"/>
                <a:gd name="T22" fmla="*/ 79 w 160"/>
                <a:gd name="T23" fmla="*/ 0 h 239"/>
                <a:gd name="T24" fmla="*/ 10 w 160"/>
                <a:gd name="T25" fmla="*/ 47 h 239"/>
                <a:gd name="T26" fmla="*/ 29 w 160"/>
                <a:gd name="T27" fmla="*/ 65 h 239"/>
                <a:gd name="T28" fmla="*/ 46 w 160"/>
                <a:gd name="T29" fmla="*/ 47 h 239"/>
                <a:gd name="T30" fmla="*/ 29 w 160"/>
                <a:gd name="T31" fmla="*/ 29 h 239"/>
                <a:gd name="T32" fmla="*/ 78 w 160"/>
                <a:gd name="T33" fmla="*/ 10 h 239"/>
                <a:gd name="T34" fmla="*/ 115 w 160"/>
                <a:gd name="T35" fmla="*/ 48 h 239"/>
                <a:gd name="T36" fmla="*/ 101 w 160"/>
                <a:gd name="T37" fmla="*/ 90 h 239"/>
                <a:gd name="T38" fmla="*/ 63 w 160"/>
                <a:gd name="T39" fmla="*/ 105 h 239"/>
                <a:gd name="T40" fmla="*/ 52 w 160"/>
                <a:gd name="T41" fmla="*/ 106 h 239"/>
                <a:gd name="T42" fmla="*/ 48 w 160"/>
                <a:gd name="T43" fmla="*/ 110 h 239"/>
                <a:gd name="T44" fmla="*/ 57 w 160"/>
                <a:gd name="T45" fmla="*/ 115 h 239"/>
                <a:gd name="T46" fmla="*/ 76 w 160"/>
                <a:gd name="T47" fmla="*/ 1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239">
                  <a:moveTo>
                    <a:pt x="76" y="115"/>
                  </a:moveTo>
                  <a:cubicBezTo>
                    <a:pt x="103" y="115"/>
                    <a:pt x="123" y="134"/>
                    <a:pt x="123" y="171"/>
                  </a:cubicBezTo>
                  <a:cubicBezTo>
                    <a:pt x="123" y="214"/>
                    <a:pt x="98" y="227"/>
                    <a:pt x="77" y="227"/>
                  </a:cubicBezTo>
                  <a:cubicBezTo>
                    <a:pt x="63" y="227"/>
                    <a:pt x="33" y="224"/>
                    <a:pt x="18" y="203"/>
                  </a:cubicBezTo>
                  <a:cubicBezTo>
                    <a:pt x="34" y="202"/>
                    <a:pt x="38" y="191"/>
                    <a:pt x="38" y="183"/>
                  </a:cubicBezTo>
                  <a:cubicBezTo>
                    <a:pt x="38" y="172"/>
                    <a:pt x="30" y="164"/>
                    <a:pt x="19" y="164"/>
                  </a:cubicBezTo>
                  <a:cubicBezTo>
                    <a:pt x="9" y="164"/>
                    <a:pt x="0" y="170"/>
                    <a:pt x="0" y="184"/>
                  </a:cubicBezTo>
                  <a:cubicBezTo>
                    <a:pt x="0" y="217"/>
                    <a:pt x="36" y="239"/>
                    <a:pt x="78" y="239"/>
                  </a:cubicBezTo>
                  <a:cubicBezTo>
                    <a:pt x="127" y="239"/>
                    <a:pt x="160" y="206"/>
                    <a:pt x="160" y="171"/>
                  </a:cubicBezTo>
                  <a:cubicBezTo>
                    <a:pt x="160" y="144"/>
                    <a:pt x="138" y="117"/>
                    <a:pt x="99" y="109"/>
                  </a:cubicBezTo>
                  <a:cubicBezTo>
                    <a:pt x="136" y="96"/>
                    <a:pt x="149" y="69"/>
                    <a:pt x="149" y="48"/>
                  </a:cubicBezTo>
                  <a:cubicBezTo>
                    <a:pt x="149" y="21"/>
                    <a:pt x="117" y="0"/>
                    <a:pt x="79" y="0"/>
                  </a:cubicBezTo>
                  <a:cubicBezTo>
                    <a:pt x="40" y="0"/>
                    <a:pt x="10" y="19"/>
                    <a:pt x="10" y="47"/>
                  </a:cubicBezTo>
                  <a:cubicBezTo>
                    <a:pt x="10" y="59"/>
                    <a:pt x="18" y="65"/>
                    <a:pt x="29" y="65"/>
                  </a:cubicBezTo>
                  <a:cubicBezTo>
                    <a:pt x="39" y="65"/>
                    <a:pt x="46" y="57"/>
                    <a:pt x="46" y="47"/>
                  </a:cubicBezTo>
                  <a:cubicBezTo>
                    <a:pt x="46" y="37"/>
                    <a:pt x="39" y="30"/>
                    <a:pt x="29" y="29"/>
                  </a:cubicBezTo>
                  <a:cubicBezTo>
                    <a:pt x="41" y="14"/>
                    <a:pt x="65" y="10"/>
                    <a:pt x="78" y="10"/>
                  </a:cubicBezTo>
                  <a:cubicBezTo>
                    <a:pt x="93" y="10"/>
                    <a:pt x="115" y="18"/>
                    <a:pt x="115" y="48"/>
                  </a:cubicBezTo>
                  <a:cubicBezTo>
                    <a:pt x="115" y="63"/>
                    <a:pt x="111" y="79"/>
                    <a:pt x="101" y="90"/>
                  </a:cubicBezTo>
                  <a:cubicBezTo>
                    <a:pt x="90" y="103"/>
                    <a:pt x="80" y="104"/>
                    <a:pt x="63" y="105"/>
                  </a:cubicBezTo>
                  <a:cubicBezTo>
                    <a:pt x="54" y="105"/>
                    <a:pt x="53" y="105"/>
                    <a:pt x="52" y="106"/>
                  </a:cubicBezTo>
                  <a:cubicBezTo>
                    <a:pt x="51" y="106"/>
                    <a:pt x="48" y="106"/>
                    <a:pt x="48" y="110"/>
                  </a:cubicBezTo>
                  <a:cubicBezTo>
                    <a:pt x="48" y="115"/>
                    <a:pt x="51" y="115"/>
                    <a:pt x="57" y="115"/>
                  </a:cubicBezTo>
                  <a:lnTo>
                    <a:pt x="76" y="11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63 1">
              <a:extLst>
                <a:ext uri="{FF2B5EF4-FFF2-40B4-BE49-F238E27FC236}">
                  <a16:creationId xmlns:a16="http://schemas.microsoft.com/office/drawing/2014/main" id="{E0D63809-4C8E-5626-50D8-2DA394E04E78}"/>
                </a:ext>
              </a:extLst>
            </p:cNvPr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4757738" y="2676525"/>
              <a:ext cx="20638" cy="63500"/>
            </a:xfrm>
            <a:custGeom>
              <a:avLst/>
              <a:gdLst>
                <a:gd name="T0" fmla="*/ 58 w 58"/>
                <a:gd name="T1" fmla="*/ 52 h 149"/>
                <a:gd name="T2" fmla="*/ 27 w 58"/>
                <a:gd name="T3" fmla="*/ 0 h 149"/>
                <a:gd name="T4" fmla="*/ 0 w 58"/>
                <a:gd name="T5" fmla="*/ 26 h 149"/>
                <a:gd name="T6" fmla="*/ 27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4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64 1">
              <a:extLst>
                <a:ext uri="{FF2B5EF4-FFF2-40B4-BE49-F238E27FC236}">
                  <a16:creationId xmlns:a16="http://schemas.microsoft.com/office/drawing/2014/main" id="{E20A4BD4-ADCE-838C-4550-A0065828C15E}"/>
                </a:ext>
              </a:extLst>
            </p:cNvPr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4827588" y="2605088"/>
              <a:ext cx="84138" cy="138113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6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9 w 230"/>
                <a:gd name="T13" fmla="*/ 173 h 323"/>
                <a:gd name="T14" fmla="*/ 102 w 230"/>
                <a:gd name="T15" fmla="*/ 215 h 323"/>
                <a:gd name="T16" fmla="*/ 72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5 w 230"/>
                <a:gd name="T31" fmla="*/ 11 h 323"/>
                <a:gd name="T32" fmla="*/ 77 w 230"/>
                <a:gd name="T33" fmla="*/ 27 h 323"/>
                <a:gd name="T34" fmla="*/ 69 w 230"/>
                <a:gd name="T35" fmla="*/ 62 h 323"/>
                <a:gd name="T36" fmla="*/ 40 w 230"/>
                <a:gd name="T37" fmla="*/ 167 h 323"/>
                <a:gd name="T38" fmla="*/ 100 w 230"/>
                <a:gd name="T39" fmla="*/ 226 h 323"/>
                <a:gd name="T40" fmla="*/ 151 w 230"/>
                <a:gd name="T41" fmla="*/ 204 h 323"/>
                <a:gd name="T42" fmla="*/ 118 w 230"/>
                <a:gd name="T43" fmla="*/ 281 h 323"/>
                <a:gd name="T44" fmla="*/ 64 w 230"/>
                <a:gd name="T45" fmla="*/ 312 h 323"/>
                <a:gd name="T46" fmla="*/ 26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9 w 230"/>
                <a:gd name="T53" fmla="*/ 247 h 323"/>
                <a:gd name="T54" fmla="*/ 11 w 230"/>
                <a:gd name="T55" fmla="*/ 280 h 323"/>
                <a:gd name="T56" fmla="*/ 64 w 230"/>
                <a:gd name="T57" fmla="*/ 323 h 323"/>
                <a:gd name="T58" fmla="*/ 180 w 230"/>
                <a:gd name="T59" fmla="*/ 221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6" y="6"/>
                  </a:cubicBezTo>
                  <a:cubicBezTo>
                    <a:pt x="211" y="6"/>
                    <a:pt x="203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8" y="56"/>
                    <a:pt x="184" y="70"/>
                    <a:pt x="181" y="83"/>
                  </a:cubicBezTo>
                  <a:lnTo>
                    <a:pt x="159" y="173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2" y="193"/>
                    <a:pt x="72" y="175"/>
                  </a:cubicBezTo>
                  <a:cubicBezTo>
                    <a:pt x="72" y="152"/>
                    <a:pt x="80" y="121"/>
                    <a:pt x="97" y="77"/>
                  </a:cubicBezTo>
                  <a:cubicBezTo>
                    <a:pt x="105" y="57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6"/>
                    <a:pt x="48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40"/>
                    <a:pt x="72" y="53"/>
                    <a:pt x="69" y="62"/>
                  </a:cubicBezTo>
                  <a:cubicBezTo>
                    <a:pt x="49" y="115"/>
                    <a:pt x="40" y="143"/>
                    <a:pt x="40" y="167"/>
                  </a:cubicBezTo>
                  <a:cubicBezTo>
                    <a:pt x="40" y="211"/>
                    <a:pt x="71" y="226"/>
                    <a:pt x="100" y="226"/>
                  </a:cubicBezTo>
                  <a:cubicBezTo>
                    <a:pt x="120" y="226"/>
                    <a:pt x="137" y="218"/>
                    <a:pt x="151" y="204"/>
                  </a:cubicBezTo>
                  <a:cubicBezTo>
                    <a:pt x="144" y="230"/>
                    <a:pt x="138" y="254"/>
                    <a:pt x="118" y="281"/>
                  </a:cubicBezTo>
                  <a:cubicBezTo>
                    <a:pt x="105" y="298"/>
                    <a:pt x="86" y="312"/>
                    <a:pt x="64" y="312"/>
                  </a:cubicBezTo>
                  <a:cubicBezTo>
                    <a:pt x="57" y="312"/>
                    <a:pt x="34" y="310"/>
                    <a:pt x="26" y="291"/>
                  </a:cubicBezTo>
                  <a:cubicBezTo>
                    <a:pt x="34" y="291"/>
                    <a:pt x="40" y="291"/>
                    <a:pt x="47" y="285"/>
                  </a:cubicBezTo>
                  <a:cubicBezTo>
                    <a:pt x="52" y="281"/>
                    <a:pt x="57" y="274"/>
                    <a:pt x="57" y="265"/>
                  </a:cubicBezTo>
                  <a:cubicBezTo>
                    <a:pt x="57" y="249"/>
                    <a:pt x="44" y="247"/>
                    <a:pt x="39" y="247"/>
                  </a:cubicBezTo>
                  <a:cubicBezTo>
                    <a:pt x="27" y="247"/>
                    <a:pt x="11" y="255"/>
                    <a:pt x="11" y="280"/>
                  </a:cubicBezTo>
                  <a:cubicBezTo>
                    <a:pt x="11" y="304"/>
                    <a:pt x="33" y="323"/>
                    <a:pt x="64" y="323"/>
                  </a:cubicBezTo>
                  <a:cubicBezTo>
                    <a:pt x="115" y="323"/>
                    <a:pt x="166" y="278"/>
                    <a:pt x="180" y="221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65 1">
              <a:extLst>
                <a:ext uri="{FF2B5EF4-FFF2-40B4-BE49-F238E27FC236}">
                  <a16:creationId xmlns:a16="http://schemas.microsoft.com/office/drawing/2014/main" id="{02FFB490-B13B-722C-59B9-D38B8787C88E}"/>
                </a:ext>
              </a:extLst>
            </p:cNvPr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4916488" y="2630488"/>
              <a:ext cx="61913" cy="100013"/>
            </a:xfrm>
            <a:custGeom>
              <a:avLst/>
              <a:gdLst>
                <a:gd name="T0" fmla="*/ 171 w 171"/>
                <a:gd name="T1" fmla="*/ 177 h 235"/>
                <a:gd name="T2" fmla="*/ 171 w 171"/>
                <a:gd name="T3" fmla="*/ 165 h 235"/>
                <a:gd name="T4" fmla="*/ 133 w 171"/>
                <a:gd name="T5" fmla="*/ 165 h 235"/>
                <a:gd name="T6" fmla="*/ 133 w 171"/>
                <a:gd name="T7" fmla="*/ 9 h 235"/>
                <a:gd name="T8" fmla="*/ 125 w 171"/>
                <a:gd name="T9" fmla="*/ 0 h 235"/>
                <a:gd name="T10" fmla="*/ 116 w 171"/>
                <a:gd name="T11" fmla="*/ 4 h 235"/>
                <a:gd name="T12" fmla="*/ 0 w 171"/>
                <a:gd name="T13" fmla="*/ 165 h 235"/>
                <a:gd name="T14" fmla="*/ 0 w 171"/>
                <a:gd name="T15" fmla="*/ 177 h 235"/>
                <a:gd name="T16" fmla="*/ 103 w 171"/>
                <a:gd name="T17" fmla="*/ 177 h 235"/>
                <a:gd name="T18" fmla="*/ 103 w 171"/>
                <a:gd name="T19" fmla="*/ 206 h 235"/>
                <a:gd name="T20" fmla="*/ 75 w 171"/>
                <a:gd name="T21" fmla="*/ 222 h 235"/>
                <a:gd name="T22" fmla="*/ 65 w 171"/>
                <a:gd name="T23" fmla="*/ 222 h 235"/>
                <a:gd name="T24" fmla="*/ 65 w 171"/>
                <a:gd name="T25" fmla="*/ 235 h 235"/>
                <a:gd name="T26" fmla="*/ 118 w 171"/>
                <a:gd name="T27" fmla="*/ 233 h 235"/>
                <a:gd name="T28" fmla="*/ 170 w 171"/>
                <a:gd name="T29" fmla="*/ 235 h 235"/>
                <a:gd name="T30" fmla="*/ 170 w 171"/>
                <a:gd name="T31" fmla="*/ 222 h 235"/>
                <a:gd name="T32" fmla="*/ 161 w 171"/>
                <a:gd name="T33" fmla="*/ 222 h 235"/>
                <a:gd name="T34" fmla="*/ 133 w 171"/>
                <a:gd name="T35" fmla="*/ 206 h 235"/>
                <a:gd name="T36" fmla="*/ 133 w 171"/>
                <a:gd name="T37" fmla="*/ 177 h 235"/>
                <a:gd name="T38" fmla="*/ 171 w 171"/>
                <a:gd name="T39" fmla="*/ 177 h 235"/>
                <a:gd name="T40" fmla="*/ 105 w 171"/>
                <a:gd name="T41" fmla="*/ 37 h 235"/>
                <a:gd name="T42" fmla="*/ 105 w 171"/>
                <a:gd name="T43" fmla="*/ 165 h 235"/>
                <a:gd name="T44" fmla="*/ 13 w 171"/>
                <a:gd name="T45" fmla="*/ 165 h 235"/>
                <a:gd name="T46" fmla="*/ 105 w 171"/>
                <a:gd name="T47" fmla="*/ 3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1" h="235">
                  <a:moveTo>
                    <a:pt x="171" y="177"/>
                  </a:moveTo>
                  <a:lnTo>
                    <a:pt x="171" y="165"/>
                  </a:lnTo>
                  <a:lnTo>
                    <a:pt x="133" y="165"/>
                  </a:lnTo>
                  <a:lnTo>
                    <a:pt x="133" y="9"/>
                  </a:lnTo>
                  <a:cubicBezTo>
                    <a:pt x="133" y="2"/>
                    <a:pt x="133" y="0"/>
                    <a:pt x="125" y="0"/>
                  </a:cubicBezTo>
                  <a:cubicBezTo>
                    <a:pt x="121" y="0"/>
                    <a:pt x="119" y="0"/>
                    <a:pt x="116" y="4"/>
                  </a:cubicBezTo>
                  <a:lnTo>
                    <a:pt x="0" y="165"/>
                  </a:lnTo>
                  <a:lnTo>
                    <a:pt x="0" y="177"/>
                  </a:lnTo>
                  <a:lnTo>
                    <a:pt x="103" y="177"/>
                  </a:lnTo>
                  <a:lnTo>
                    <a:pt x="103" y="206"/>
                  </a:lnTo>
                  <a:cubicBezTo>
                    <a:pt x="103" y="218"/>
                    <a:pt x="103" y="222"/>
                    <a:pt x="75" y="222"/>
                  </a:cubicBezTo>
                  <a:lnTo>
                    <a:pt x="65" y="222"/>
                  </a:lnTo>
                  <a:lnTo>
                    <a:pt x="65" y="235"/>
                  </a:lnTo>
                  <a:cubicBezTo>
                    <a:pt x="83" y="234"/>
                    <a:pt x="105" y="233"/>
                    <a:pt x="118" y="233"/>
                  </a:cubicBezTo>
                  <a:cubicBezTo>
                    <a:pt x="130" y="233"/>
                    <a:pt x="153" y="234"/>
                    <a:pt x="170" y="235"/>
                  </a:cubicBezTo>
                  <a:lnTo>
                    <a:pt x="170" y="222"/>
                  </a:lnTo>
                  <a:lnTo>
                    <a:pt x="161" y="222"/>
                  </a:lnTo>
                  <a:cubicBezTo>
                    <a:pt x="133" y="222"/>
                    <a:pt x="133" y="218"/>
                    <a:pt x="133" y="206"/>
                  </a:cubicBezTo>
                  <a:lnTo>
                    <a:pt x="133" y="177"/>
                  </a:lnTo>
                  <a:lnTo>
                    <a:pt x="171" y="177"/>
                  </a:lnTo>
                  <a:close/>
                  <a:moveTo>
                    <a:pt x="105" y="37"/>
                  </a:moveTo>
                  <a:lnTo>
                    <a:pt x="105" y="165"/>
                  </a:lnTo>
                  <a:lnTo>
                    <a:pt x="13" y="165"/>
                  </a:lnTo>
                  <a:lnTo>
                    <a:pt x="105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66 1">
              <a:extLst>
                <a:ext uri="{FF2B5EF4-FFF2-40B4-BE49-F238E27FC236}">
                  <a16:creationId xmlns:a16="http://schemas.microsoft.com/office/drawing/2014/main" id="{071D2307-6F3D-3657-058A-AFDBC5ECFA03}"/>
                </a:ext>
              </a:extLst>
            </p:cNvPr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5002213" y="2540000"/>
              <a:ext cx="42863" cy="2111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9 w 116"/>
                <a:gd name="T9" fmla="*/ 16 h 498"/>
                <a:gd name="T10" fmla="*/ 87 w 116"/>
                <a:gd name="T11" fmla="*/ 249 h 498"/>
                <a:gd name="T12" fmla="*/ 6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5AD2620-00C7-483A-7DB9-F393143D79BF}"/>
              </a:ext>
            </a:extLst>
          </p:cNvPr>
          <p:cNvCxnSpPr/>
          <p:nvPr/>
        </p:nvCxnSpPr>
        <p:spPr>
          <a:xfrm>
            <a:off x="1931494" y="4107182"/>
            <a:ext cx="12195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37B3639-8D72-EF6B-09D1-BFE2CD708633}"/>
              </a:ext>
            </a:extLst>
          </p:cNvPr>
          <p:cNvCxnSpPr/>
          <p:nvPr/>
        </p:nvCxnSpPr>
        <p:spPr>
          <a:xfrm>
            <a:off x="1894807" y="5496096"/>
            <a:ext cx="12195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497D01C-7091-7BB0-117F-3B6E7C4C2E9B}"/>
              </a:ext>
            </a:extLst>
          </p:cNvPr>
          <p:cNvCxnSpPr>
            <a:cxnSpLocks/>
          </p:cNvCxnSpPr>
          <p:nvPr/>
        </p:nvCxnSpPr>
        <p:spPr>
          <a:xfrm>
            <a:off x="1931494" y="4115259"/>
            <a:ext cx="1182831" cy="13758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65E5DF0E-EFD2-C66E-3CAD-F627D72BACC8}"/>
              </a:ext>
            </a:extLst>
          </p:cNvPr>
          <p:cNvCxnSpPr>
            <a:cxnSpLocks/>
          </p:cNvCxnSpPr>
          <p:nvPr/>
        </p:nvCxnSpPr>
        <p:spPr>
          <a:xfrm flipH="1">
            <a:off x="1853167" y="4124516"/>
            <a:ext cx="1297490" cy="13666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62ABDFED-C363-FA42-6F3F-1F7B5CBF7996}"/>
              </a:ext>
            </a:extLst>
          </p:cNvPr>
          <p:cNvCxnSpPr>
            <a:cxnSpLocks/>
          </p:cNvCxnSpPr>
          <p:nvPr/>
        </p:nvCxnSpPr>
        <p:spPr>
          <a:xfrm flipH="1">
            <a:off x="1860043" y="4099106"/>
            <a:ext cx="96746" cy="13920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7DEAE71-AD0C-46AB-DFCC-2F87E4085E16}"/>
              </a:ext>
            </a:extLst>
          </p:cNvPr>
          <p:cNvCxnSpPr>
            <a:cxnSpLocks/>
          </p:cNvCxnSpPr>
          <p:nvPr/>
        </p:nvCxnSpPr>
        <p:spPr>
          <a:xfrm flipH="1">
            <a:off x="3110005" y="4132593"/>
            <a:ext cx="39084" cy="12808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7797F0BA-CFCA-2298-4E31-B8D1B4D2E764}"/>
              </a:ext>
            </a:extLst>
          </p:cNvPr>
          <p:cNvCxnSpPr>
            <a:cxnSpLocks/>
          </p:cNvCxnSpPr>
          <p:nvPr/>
        </p:nvCxnSpPr>
        <p:spPr>
          <a:xfrm>
            <a:off x="5285773" y="1030051"/>
            <a:ext cx="0" cy="5503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AA0B565C-DACC-D7E3-7329-6E179F9F782E}"/>
              </a:ext>
            </a:extLst>
          </p:cNvPr>
          <p:cNvSpPr txBox="1"/>
          <p:nvPr/>
        </p:nvSpPr>
        <p:spPr>
          <a:xfrm>
            <a:off x="426128" y="1105247"/>
            <a:ext cx="2857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u="sng"/>
              <a:t>Real </a:t>
            </a:r>
            <a:r>
              <a:rPr lang="en-US" altLang="zh-CN" sz="2000" b="1" u="sng"/>
              <a:t>world:</a:t>
            </a:r>
            <a:endParaRPr lang="en-US" sz="2000" b="1" u="sng"/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25E3B425-874F-2DED-4200-A32A27FA4044}"/>
              </a:ext>
            </a:extLst>
      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7624063" y="5733028"/>
            <a:ext cx="927339" cy="740073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2C1F7303-B649-C9FA-94DA-6EC3243A3581}"/>
              </a:ext>
            </a:extLst>
      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6036744" y="5456306"/>
            <a:ext cx="577049" cy="975488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4721CDB4-3D3A-F5C2-89BF-443D94D8F473}"/>
              </a:ext>
            </a:extLst>
      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0753814" y="5556763"/>
            <a:ext cx="810272" cy="837716"/>
          </a:xfrm>
          <a:prstGeom prst="rect">
            <a:avLst/>
          </a:prstGeom>
        </p:spPr>
      </p:pic>
      <p:pic>
        <p:nvPicPr>
          <p:cNvPr id="513" name="Picture 512">
            <a:extLst>
              <a:ext uri="{FF2B5EF4-FFF2-40B4-BE49-F238E27FC236}">
                <a16:creationId xmlns:a16="http://schemas.microsoft.com/office/drawing/2014/main" id="{C6E18A69-F2FA-3219-03D1-0429F117041B}"/>
              </a:ext>
            </a:extLst>
      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9256544" y="5565515"/>
            <a:ext cx="662496" cy="981914"/>
          </a:xfrm>
          <a:prstGeom prst="rect">
            <a:avLst/>
          </a:prstGeom>
        </p:spPr>
      </p:pic>
      <p:sp>
        <p:nvSpPr>
          <p:cNvPr id="515" name="Oval 514">
            <a:extLst>
              <a:ext uri="{FF2B5EF4-FFF2-40B4-BE49-F238E27FC236}">
                <a16:creationId xmlns:a16="http://schemas.microsoft.com/office/drawing/2014/main" id="{A395DF6C-80B8-B90B-B60C-D1B12008840D}"/>
              </a:ext>
            </a:extLst>
          </p:cNvPr>
          <p:cNvSpPr/>
          <p:nvPr/>
        </p:nvSpPr>
        <p:spPr>
          <a:xfrm>
            <a:off x="6405166" y="6087544"/>
            <a:ext cx="577050" cy="5592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F8197795-5AA3-393E-C7DA-F46968DB9F11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6541462" y="6262111"/>
            <a:ext cx="339967" cy="255703"/>
            <a:chOff x="2541594" y="2540000"/>
            <a:chExt cx="185738" cy="139701"/>
          </a:xfrm>
        </p:grpSpPr>
        <p:sp>
          <p:nvSpPr>
            <p:cNvPr id="517" name="Freeform 7 1 2">
              <a:extLst>
                <a:ext uri="{FF2B5EF4-FFF2-40B4-BE49-F238E27FC236}">
                  <a16:creationId xmlns:a16="http://schemas.microsoft.com/office/drawing/2014/main" id="{CCC38194-C0FF-9309-2BE8-237D4ADF4D83}"/>
                </a:ext>
              </a:extLst>
            </p:cNvPr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2541594" y="2540000"/>
              <a:ext cx="104775" cy="106363"/>
            </a:xfrm>
            <a:custGeom>
              <a:avLst/>
              <a:gdLst>
                <a:gd name="T0" fmla="*/ 152 w 248"/>
                <a:gd name="T1" fmla="*/ 70 h 227"/>
                <a:gd name="T2" fmla="*/ 201 w 248"/>
                <a:gd name="T3" fmla="*/ 11 h 227"/>
                <a:gd name="T4" fmla="*/ 226 w 248"/>
                <a:gd name="T5" fmla="*/ 18 h 227"/>
                <a:gd name="T6" fmla="*/ 202 w 248"/>
                <a:gd name="T7" fmla="*/ 45 h 227"/>
                <a:gd name="T8" fmla="*/ 221 w 248"/>
                <a:gd name="T9" fmla="*/ 62 h 227"/>
                <a:gd name="T10" fmla="*/ 248 w 248"/>
                <a:gd name="T11" fmla="*/ 33 h 227"/>
                <a:gd name="T12" fmla="*/ 202 w 248"/>
                <a:gd name="T13" fmla="*/ 0 h 227"/>
                <a:gd name="T14" fmla="*/ 149 w 248"/>
                <a:gd name="T15" fmla="*/ 38 h 227"/>
                <a:gd name="T16" fmla="*/ 95 w 248"/>
                <a:gd name="T17" fmla="*/ 0 h 227"/>
                <a:gd name="T18" fmla="*/ 15 w 248"/>
                <a:gd name="T19" fmla="*/ 77 h 227"/>
                <a:gd name="T20" fmla="*/ 21 w 248"/>
                <a:gd name="T21" fmla="*/ 82 h 227"/>
                <a:gd name="T22" fmla="*/ 28 w 248"/>
                <a:gd name="T23" fmla="*/ 77 h 227"/>
                <a:gd name="T24" fmla="*/ 94 w 248"/>
                <a:gd name="T25" fmla="*/ 11 h 227"/>
                <a:gd name="T26" fmla="*/ 121 w 248"/>
                <a:gd name="T27" fmla="*/ 45 h 227"/>
                <a:gd name="T28" fmla="*/ 94 w 248"/>
                <a:gd name="T29" fmla="*/ 164 h 227"/>
                <a:gd name="T30" fmla="*/ 47 w 248"/>
                <a:gd name="T31" fmla="*/ 216 h 227"/>
                <a:gd name="T32" fmla="*/ 22 w 248"/>
                <a:gd name="T33" fmla="*/ 209 h 227"/>
                <a:gd name="T34" fmla="*/ 46 w 248"/>
                <a:gd name="T35" fmla="*/ 182 h 227"/>
                <a:gd name="T36" fmla="*/ 27 w 248"/>
                <a:gd name="T37" fmla="*/ 165 h 227"/>
                <a:gd name="T38" fmla="*/ 0 w 248"/>
                <a:gd name="T39" fmla="*/ 194 h 227"/>
                <a:gd name="T40" fmla="*/ 47 w 248"/>
                <a:gd name="T41" fmla="*/ 227 h 227"/>
                <a:gd name="T42" fmla="*/ 99 w 248"/>
                <a:gd name="T43" fmla="*/ 189 h 227"/>
                <a:gd name="T44" fmla="*/ 153 w 248"/>
                <a:gd name="T45" fmla="*/ 227 h 227"/>
                <a:gd name="T46" fmla="*/ 233 w 248"/>
                <a:gd name="T47" fmla="*/ 150 h 227"/>
                <a:gd name="T48" fmla="*/ 227 w 248"/>
                <a:gd name="T49" fmla="*/ 145 h 227"/>
                <a:gd name="T50" fmla="*/ 220 w 248"/>
                <a:gd name="T51" fmla="*/ 150 h 227"/>
                <a:gd name="T52" fmla="*/ 154 w 248"/>
                <a:gd name="T53" fmla="*/ 216 h 227"/>
                <a:gd name="T54" fmla="*/ 126 w 248"/>
                <a:gd name="T55" fmla="*/ 183 h 227"/>
                <a:gd name="T56" fmla="*/ 135 w 248"/>
                <a:gd name="T57" fmla="*/ 139 h 227"/>
                <a:gd name="T58" fmla="*/ 152 w 248"/>
                <a:gd name="T59" fmla="*/ 7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7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4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5" y="24"/>
                    <a:pt x="77" y="11"/>
                    <a:pt x="94" y="11"/>
                  </a:cubicBezTo>
                  <a:cubicBezTo>
                    <a:pt x="104" y="11"/>
                    <a:pt x="121" y="16"/>
                    <a:pt x="121" y="45"/>
                  </a:cubicBezTo>
                  <a:cubicBezTo>
                    <a:pt x="121" y="60"/>
                    <a:pt x="113" y="94"/>
                    <a:pt x="94" y="164"/>
                  </a:cubicBezTo>
                  <a:cubicBezTo>
                    <a:pt x="86" y="195"/>
                    <a:pt x="69" y="216"/>
                    <a:pt x="47" y="216"/>
                  </a:cubicBezTo>
                  <a:cubicBezTo>
                    <a:pt x="44" y="216"/>
                    <a:pt x="33" y="216"/>
                    <a:pt x="22" y="209"/>
                  </a:cubicBezTo>
                  <a:cubicBezTo>
                    <a:pt x="35" y="207"/>
                    <a:pt x="46" y="196"/>
                    <a:pt x="46" y="182"/>
                  </a:cubicBezTo>
                  <a:cubicBezTo>
                    <a:pt x="46" y="169"/>
                    <a:pt x="35" y="165"/>
                    <a:pt x="27" y="165"/>
                  </a:cubicBezTo>
                  <a:cubicBezTo>
                    <a:pt x="12" y="165"/>
                    <a:pt x="0" y="178"/>
                    <a:pt x="0" y="194"/>
                  </a:cubicBezTo>
                  <a:cubicBezTo>
                    <a:pt x="0" y="217"/>
                    <a:pt x="25" y="227"/>
                    <a:pt x="47" y="227"/>
                  </a:cubicBezTo>
                  <a:cubicBezTo>
                    <a:pt x="79" y="227"/>
                    <a:pt x="97" y="192"/>
                    <a:pt x="99" y="189"/>
                  </a:cubicBezTo>
                  <a:cubicBezTo>
                    <a:pt x="105" y="207"/>
                    <a:pt x="123" y="227"/>
                    <a:pt x="153" y="227"/>
                  </a:cubicBezTo>
                  <a:cubicBezTo>
                    <a:pt x="204" y="227"/>
                    <a:pt x="233" y="162"/>
                    <a:pt x="233" y="150"/>
                  </a:cubicBezTo>
                  <a:cubicBezTo>
                    <a:pt x="233" y="145"/>
                    <a:pt x="228" y="145"/>
                    <a:pt x="227" y="145"/>
                  </a:cubicBezTo>
                  <a:cubicBezTo>
                    <a:pt x="222" y="145"/>
                    <a:pt x="221" y="147"/>
                    <a:pt x="220" y="150"/>
                  </a:cubicBezTo>
                  <a:cubicBezTo>
                    <a:pt x="204" y="204"/>
                    <a:pt x="170" y="216"/>
                    <a:pt x="154" y="216"/>
                  </a:cubicBezTo>
                  <a:cubicBezTo>
                    <a:pt x="134" y="216"/>
                    <a:pt x="126" y="200"/>
                    <a:pt x="126" y="183"/>
                  </a:cubicBezTo>
                  <a:cubicBezTo>
                    <a:pt x="126" y="172"/>
                    <a:pt x="129" y="161"/>
                    <a:pt x="135" y="139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8 1 2">
              <a:extLst>
                <a:ext uri="{FF2B5EF4-FFF2-40B4-BE49-F238E27FC236}">
                  <a16:creationId xmlns:a16="http://schemas.microsoft.com/office/drawing/2014/main" id="{4AA2CE0D-5296-1F6C-49B5-DD7DB76694B2}"/>
                </a:ext>
              </a:extLst>
            </p:cNvPr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2671769" y="2570163"/>
              <a:ext cx="55563" cy="109538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1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8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5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2"/>
                    <a:pt x="52" y="231"/>
                    <a:pt x="65" y="231"/>
                  </a:cubicBezTo>
                  <a:cubicBezTo>
                    <a:pt x="76" y="231"/>
                    <a:pt x="120" y="232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9" name="Oval 518">
            <a:extLst>
              <a:ext uri="{FF2B5EF4-FFF2-40B4-BE49-F238E27FC236}">
                <a16:creationId xmlns:a16="http://schemas.microsoft.com/office/drawing/2014/main" id="{DC028D08-C383-2E6D-4E85-3DCE7BB5E23A}"/>
              </a:ext>
            </a:extLst>
          </p:cNvPr>
          <p:cNvSpPr/>
          <p:nvPr/>
        </p:nvSpPr>
        <p:spPr>
          <a:xfrm>
            <a:off x="11244604" y="6087181"/>
            <a:ext cx="577050" cy="5592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2202D2CB-9D7C-AAB0-6F1E-4FE1C6EE0195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11383904" y="6260335"/>
            <a:ext cx="360363" cy="268287"/>
            <a:chOff x="9604375" y="3289301"/>
            <a:chExt cx="360363" cy="268287"/>
          </a:xfrm>
        </p:grpSpPr>
        <p:sp>
          <p:nvSpPr>
            <p:cNvPr id="521" name="Freeform 23 2">
              <a:extLst>
                <a:ext uri="{FF2B5EF4-FFF2-40B4-BE49-F238E27FC236}">
                  <a16:creationId xmlns:a16="http://schemas.microsoft.com/office/drawing/2014/main" id="{AC6DD46B-ED70-D479-7C17-DFBE129538E8}"/>
                </a:ext>
              </a:extLst>
            </p:cNvPr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9604375" y="3289301"/>
              <a:ext cx="198438" cy="2000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8 h 226"/>
                <a:gd name="T6" fmla="*/ 202 w 248"/>
                <a:gd name="T7" fmla="*/ 45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7 h 226"/>
                <a:gd name="T24" fmla="*/ 94 w 248"/>
                <a:gd name="T25" fmla="*/ 11 h 226"/>
                <a:gd name="T26" fmla="*/ 121 w 248"/>
                <a:gd name="T27" fmla="*/ 45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9 h 226"/>
                <a:gd name="T34" fmla="*/ 45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6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5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8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4" y="24"/>
                    <a:pt x="77" y="11"/>
                    <a:pt x="94" y="11"/>
                  </a:cubicBezTo>
                  <a:cubicBezTo>
                    <a:pt x="104" y="11"/>
                    <a:pt x="121" y="16"/>
                    <a:pt x="121" y="45"/>
                  </a:cubicBezTo>
                  <a:cubicBezTo>
                    <a:pt x="121" y="60"/>
                    <a:pt x="113" y="93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2" y="215"/>
                    <a:pt x="22" y="209"/>
                  </a:cubicBezTo>
                  <a:cubicBezTo>
                    <a:pt x="35" y="206"/>
                    <a:pt x="45" y="196"/>
                    <a:pt x="45" y="182"/>
                  </a:cubicBezTo>
                  <a:cubicBezTo>
                    <a:pt x="45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2" y="162"/>
                    <a:pt x="232" y="149"/>
                  </a:cubicBezTo>
                  <a:cubicBezTo>
                    <a:pt x="232" y="144"/>
                    <a:pt x="228" y="144"/>
                    <a:pt x="226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24 2">
              <a:extLst>
                <a:ext uri="{FF2B5EF4-FFF2-40B4-BE49-F238E27FC236}">
                  <a16:creationId xmlns:a16="http://schemas.microsoft.com/office/drawing/2014/main" id="{620D197B-FEBF-3C67-9D6C-6A200933CE3E}"/>
                </a:ext>
              </a:extLst>
            </p:cNvPr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9836150" y="3346451"/>
              <a:ext cx="128588" cy="211137"/>
            </a:xfrm>
            <a:custGeom>
              <a:avLst/>
              <a:gdLst>
                <a:gd name="T0" fmla="*/ 76 w 160"/>
                <a:gd name="T1" fmla="*/ 115 h 239"/>
                <a:gd name="T2" fmla="*/ 123 w 160"/>
                <a:gd name="T3" fmla="*/ 171 h 239"/>
                <a:gd name="T4" fmla="*/ 77 w 160"/>
                <a:gd name="T5" fmla="*/ 228 h 239"/>
                <a:gd name="T6" fmla="*/ 18 w 160"/>
                <a:gd name="T7" fmla="*/ 203 h 239"/>
                <a:gd name="T8" fmla="*/ 38 w 160"/>
                <a:gd name="T9" fmla="*/ 184 h 239"/>
                <a:gd name="T10" fmla="*/ 19 w 160"/>
                <a:gd name="T11" fmla="*/ 164 h 239"/>
                <a:gd name="T12" fmla="*/ 0 w 160"/>
                <a:gd name="T13" fmla="*/ 185 h 239"/>
                <a:gd name="T14" fmla="*/ 78 w 160"/>
                <a:gd name="T15" fmla="*/ 239 h 239"/>
                <a:gd name="T16" fmla="*/ 160 w 160"/>
                <a:gd name="T17" fmla="*/ 171 h 239"/>
                <a:gd name="T18" fmla="*/ 99 w 160"/>
                <a:gd name="T19" fmla="*/ 109 h 239"/>
                <a:gd name="T20" fmla="*/ 149 w 160"/>
                <a:gd name="T21" fmla="*/ 48 h 239"/>
                <a:gd name="T22" fmla="*/ 79 w 160"/>
                <a:gd name="T23" fmla="*/ 0 h 239"/>
                <a:gd name="T24" fmla="*/ 10 w 160"/>
                <a:gd name="T25" fmla="*/ 47 h 239"/>
                <a:gd name="T26" fmla="*/ 29 w 160"/>
                <a:gd name="T27" fmla="*/ 65 h 239"/>
                <a:gd name="T28" fmla="*/ 46 w 160"/>
                <a:gd name="T29" fmla="*/ 47 h 239"/>
                <a:gd name="T30" fmla="*/ 29 w 160"/>
                <a:gd name="T31" fmla="*/ 29 h 239"/>
                <a:gd name="T32" fmla="*/ 78 w 160"/>
                <a:gd name="T33" fmla="*/ 10 h 239"/>
                <a:gd name="T34" fmla="*/ 115 w 160"/>
                <a:gd name="T35" fmla="*/ 48 h 239"/>
                <a:gd name="T36" fmla="*/ 101 w 160"/>
                <a:gd name="T37" fmla="*/ 90 h 239"/>
                <a:gd name="T38" fmla="*/ 63 w 160"/>
                <a:gd name="T39" fmla="*/ 105 h 239"/>
                <a:gd name="T40" fmla="*/ 52 w 160"/>
                <a:gd name="T41" fmla="*/ 106 h 239"/>
                <a:gd name="T42" fmla="*/ 48 w 160"/>
                <a:gd name="T43" fmla="*/ 110 h 239"/>
                <a:gd name="T44" fmla="*/ 57 w 160"/>
                <a:gd name="T45" fmla="*/ 115 h 239"/>
                <a:gd name="T46" fmla="*/ 76 w 160"/>
                <a:gd name="T47" fmla="*/ 1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239">
                  <a:moveTo>
                    <a:pt x="76" y="115"/>
                  </a:moveTo>
                  <a:cubicBezTo>
                    <a:pt x="103" y="115"/>
                    <a:pt x="123" y="134"/>
                    <a:pt x="123" y="171"/>
                  </a:cubicBezTo>
                  <a:cubicBezTo>
                    <a:pt x="123" y="215"/>
                    <a:pt x="98" y="228"/>
                    <a:pt x="77" y="228"/>
                  </a:cubicBezTo>
                  <a:cubicBezTo>
                    <a:pt x="63" y="228"/>
                    <a:pt x="33" y="224"/>
                    <a:pt x="18" y="203"/>
                  </a:cubicBezTo>
                  <a:cubicBezTo>
                    <a:pt x="35" y="202"/>
                    <a:pt x="38" y="191"/>
                    <a:pt x="38" y="184"/>
                  </a:cubicBezTo>
                  <a:cubicBezTo>
                    <a:pt x="38" y="172"/>
                    <a:pt x="30" y="164"/>
                    <a:pt x="19" y="164"/>
                  </a:cubicBezTo>
                  <a:cubicBezTo>
                    <a:pt x="9" y="164"/>
                    <a:pt x="0" y="170"/>
                    <a:pt x="0" y="185"/>
                  </a:cubicBezTo>
                  <a:cubicBezTo>
                    <a:pt x="0" y="217"/>
                    <a:pt x="36" y="239"/>
                    <a:pt x="78" y="239"/>
                  </a:cubicBezTo>
                  <a:cubicBezTo>
                    <a:pt x="127" y="239"/>
                    <a:pt x="160" y="206"/>
                    <a:pt x="160" y="171"/>
                  </a:cubicBezTo>
                  <a:cubicBezTo>
                    <a:pt x="160" y="144"/>
                    <a:pt x="138" y="117"/>
                    <a:pt x="99" y="109"/>
                  </a:cubicBezTo>
                  <a:cubicBezTo>
                    <a:pt x="136" y="96"/>
                    <a:pt x="149" y="69"/>
                    <a:pt x="149" y="48"/>
                  </a:cubicBezTo>
                  <a:cubicBezTo>
                    <a:pt x="149" y="21"/>
                    <a:pt x="118" y="0"/>
                    <a:pt x="79" y="0"/>
                  </a:cubicBezTo>
                  <a:cubicBezTo>
                    <a:pt x="40" y="0"/>
                    <a:pt x="10" y="19"/>
                    <a:pt x="10" y="47"/>
                  </a:cubicBezTo>
                  <a:cubicBezTo>
                    <a:pt x="10" y="59"/>
                    <a:pt x="18" y="65"/>
                    <a:pt x="29" y="65"/>
                  </a:cubicBezTo>
                  <a:cubicBezTo>
                    <a:pt x="39" y="65"/>
                    <a:pt x="46" y="57"/>
                    <a:pt x="46" y="47"/>
                  </a:cubicBezTo>
                  <a:cubicBezTo>
                    <a:pt x="46" y="37"/>
                    <a:pt x="39" y="30"/>
                    <a:pt x="29" y="29"/>
                  </a:cubicBezTo>
                  <a:cubicBezTo>
                    <a:pt x="41" y="14"/>
                    <a:pt x="65" y="10"/>
                    <a:pt x="78" y="10"/>
                  </a:cubicBezTo>
                  <a:cubicBezTo>
                    <a:pt x="93" y="10"/>
                    <a:pt x="115" y="18"/>
                    <a:pt x="115" y="48"/>
                  </a:cubicBezTo>
                  <a:cubicBezTo>
                    <a:pt x="115" y="63"/>
                    <a:pt x="111" y="79"/>
                    <a:pt x="101" y="90"/>
                  </a:cubicBezTo>
                  <a:cubicBezTo>
                    <a:pt x="90" y="103"/>
                    <a:pt x="80" y="104"/>
                    <a:pt x="63" y="105"/>
                  </a:cubicBezTo>
                  <a:cubicBezTo>
                    <a:pt x="54" y="105"/>
                    <a:pt x="53" y="105"/>
                    <a:pt x="52" y="106"/>
                  </a:cubicBezTo>
                  <a:cubicBezTo>
                    <a:pt x="51" y="106"/>
                    <a:pt x="48" y="106"/>
                    <a:pt x="48" y="110"/>
                  </a:cubicBezTo>
                  <a:cubicBezTo>
                    <a:pt x="48" y="115"/>
                    <a:pt x="51" y="115"/>
                    <a:pt x="57" y="115"/>
                  </a:cubicBezTo>
                  <a:lnTo>
                    <a:pt x="76" y="11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3" name="Oval 522">
            <a:extLst>
              <a:ext uri="{FF2B5EF4-FFF2-40B4-BE49-F238E27FC236}">
                <a16:creationId xmlns:a16="http://schemas.microsoft.com/office/drawing/2014/main" id="{93E08DE1-5D29-7627-A361-665EFC1BC030}"/>
              </a:ext>
            </a:extLst>
          </p:cNvPr>
          <p:cNvSpPr/>
          <p:nvPr/>
        </p:nvSpPr>
        <p:spPr>
          <a:xfrm>
            <a:off x="9794665" y="6220092"/>
            <a:ext cx="577050" cy="5592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4" name="Group 523">
            <a:extLst>
              <a:ext uri="{FF2B5EF4-FFF2-40B4-BE49-F238E27FC236}">
                <a16:creationId xmlns:a16="http://schemas.microsoft.com/office/drawing/2014/main" id="{B509028E-0493-B1E0-DB6A-3C78E7E86627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9788394" y="6383541"/>
            <a:ext cx="355600" cy="255588"/>
            <a:chOff x="8148638" y="4843462"/>
            <a:chExt cx="355600" cy="255588"/>
          </a:xfrm>
        </p:grpSpPr>
        <p:sp>
          <p:nvSpPr>
            <p:cNvPr id="525" name="Freeform 15 2">
              <a:extLst>
                <a:ext uri="{FF2B5EF4-FFF2-40B4-BE49-F238E27FC236}">
                  <a16:creationId xmlns:a16="http://schemas.microsoft.com/office/drawing/2014/main" id="{83623A2B-F1D0-FEC8-E383-57E66EA08A39}"/>
                </a:ext>
              </a:extLst>
            </p:cNvPr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8148638" y="4843462"/>
              <a:ext cx="196850" cy="196850"/>
            </a:xfrm>
            <a:custGeom>
              <a:avLst/>
              <a:gdLst>
                <a:gd name="T0" fmla="*/ 152 w 248"/>
                <a:gd name="T1" fmla="*/ 70 h 227"/>
                <a:gd name="T2" fmla="*/ 201 w 248"/>
                <a:gd name="T3" fmla="*/ 11 h 227"/>
                <a:gd name="T4" fmla="*/ 226 w 248"/>
                <a:gd name="T5" fmla="*/ 18 h 227"/>
                <a:gd name="T6" fmla="*/ 202 w 248"/>
                <a:gd name="T7" fmla="*/ 45 h 227"/>
                <a:gd name="T8" fmla="*/ 221 w 248"/>
                <a:gd name="T9" fmla="*/ 62 h 227"/>
                <a:gd name="T10" fmla="*/ 248 w 248"/>
                <a:gd name="T11" fmla="*/ 33 h 227"/>
                <a:gd name="T12" fmla="*/ 202 w 248"/>
                <a:gd name="T13" fmla="*/ 0 h 227"/>
                <a:gd name="T14" fmla="*/ 150 w 248"/>
                <a:gd name="T15" fmla="*/ 38 h 227"/>
                <a:gd name="T16" fmla="*/ 96 w 248"/>
                <a:gd name="T17" fmla="*/ 0 h 227"/>
                <a:gd name="T18" fmla="*/ 15 w 248"/>
                <a:gd name="T19" fmla="*/ 77 h 227"/>
                <a:gd name="T20" fmla="*/ 21 w 248"/>
                <a:gd name="T21" fmla="*/ 82 h 227"/>
                <a:gd name="T22" fmla="*/ 28 w 248"/>
                <a:gd name="T23" fmla="*/ 77 h 227"/>
                <a:gd name="T24" fmla="*/ 95 w 248"/>
                <a:gd name="T25" fmla="*/ 11 h 227"/>
                <a:gd name="T26" fmla="*/ 122 w 248"/>
                <a:gd name="T27" fmla="*/ 45 h 227"/>
                <a:gd name="T28" fmla="*/ 95 w 248"/>
                <a:gd name="T29" fmla="*/ 164 h 227"/>
                <a:gd name="T30" fmla="*/ 47 w 248"/>
                <a:gd name="T31" fmla="*/ 216 h 227"/>
                <a:gd name="T32" fmla="*/ 22 w 248"/>
                <a:gd name="T33" fmla="*/ 209 h 227"/>
                <a:gd name="T34" fmla="*/ 46 w 248"/>
                <a:gd name="T35" fmla="*/ 182 h 227"/>
                <a:gd name="T36" fmla="*/ 27 w 248"/>
                <a:gd name="T37" fmla="*/ 165 h 227"/>
                <a:gd name="T38" fmla="*/ 0 w 248"/>
                <a:gd name="T39" fmla="*/ 194 h 227"/>
                <a:gd name="T40" fmla="*/ 47 w 248"/>
                <a:gd name="T41" fmla="*/ 227 h 227"/>
                <a:gd name="T42" fmla="*/ 99 w 248"/>
                <a:gd name="T43" fmla="*/ 189 h 227"/>
                <a:gd name="T44" fmla="*/ 153 w 248"/>
                <a:gd name="T45" fmla="*/ 227 h 227"/>
                <a:gd name="T46" fmla="*/ 233 w 248"/>
                <a:gd name="T47" fmla="*/ 150 h 227"/>
                <a:gd name="T48" fmla="*/ 227 w 248"/>
                <a:gd name="T49" fmla="*/ 145 h 227"/>
                <a:gd name="T50" fmla="*/ 220 w 248"/>
                <a:gd name="T51" fmla="*/ 150 h 227"/>
                <a:gd name="T52" fmla="*/ 154 w 248"/>
                <a:gd name="T53" fmla="*/ 216 h 227"/>
                <a:gd name="T54" fmla="*/ 127 w 248"/>
                <a:gd name="T55" fmla="*/ 183 h 227"/>
                <a:gd name="T56" fmla="*/ 135 w 248"/>
                <a:gd name="T57" fmla="*/ 139 h 227"/>
                <a:gd name="T58" fmla="*/ 152 w 248"/>
                <a:gd name="T59" fmla="*/ 7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7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7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4" y="11"/>
                    <a:pt x="122" y="16"/>
                    <a:pt x="122" y="45"/>
                  </a:cubicBezTo>
                  <a:cubicBezTo>
                    <a:pt x="122" y="60"/>
                    <a:pt x="113" y="94"/>
                    <a:pt x="95" y="164"/>
                  </a:cubicBezTo>
                  <a:cubicBezTo>
                    <a:pt x="87" y="195"/>
                    <a:pt x="69" y="216"/>
                    <a:pt x="47" y="216"/>
                  </a:cubicBezTo>
                  <a:cubicBezTo>
                    <a:pt x="44" y="216"/>
                    <a:pt x="33" y="216"/>
                    <a:pt x="22" y="209"/>
                  </a:cubicBezTo>
                  <a:cubicBezTo>
                    <a:pt x="35" y="207"/>
                    <a:pt x="46" y="196"/>
                    <a:pt x="46" y="182"/>
                  </a:cubicBezTo>
                  <a:cubicBezTo>
                    <a:pt x="46" y="169"/>
                    <a:pt x="35" y="165"/>
                    <a:pt x="27" y="165"/>
                  </a:cubicBezTo>
                  <a:cubicBezTo>
                    <a:pt x="12" y="165"/>
                    <a:pt x="0" y="178"/>
                    <a:pt x="0" y="194"/>
                  </a:cubicBezTo>
                  <a:cubicBezTo>
                    <a:pt x="0" y="217"/>
                    <a:pt x="25" y="227"/>
                    <a:pt x="47" y="227"/>
                  </a:cubicBezTo>
                  <a:cubicBezTo>
                    <a:pt x="80" y="227"/>
                    <a:pt x="98" y="192"/>
                    <a:pt x="99" y="189"/>
                  </a:cubicBezTo>
                  <a:cubicBezTo>
                    <a:pt x="105" y="207"/>
                    <a:pt x="123" y="227"/>
                    <a:pt x="153" y="227"/>
                  </a:cubicBezTo>
                  <a:cubicBezTo>
                    <a:pt x="204" y="227"/>
                    <a:pt x="233" y="162"/>
                    <a:pt x="233" y="150"/>
                  </a:cubicBezTo>
                  <a:cubicBezTo>
                    <a:pt x="233" y="145"/>
                    <a:pt x="228" y="145"/>
                    <a:pt x="227" y="145"/>
                  </a:cubicBezTo>
                  <a:cubicBezTo>
                    <a:pt x="222" y="145"/>
                    <a:pt x="221" y="147"/>
                    <a:pt x="220" y="150"/>
                  </a:cubicBezTo>
                  <a:cubicBezTo>
                    <a:pt x="204" y="204"/>
                    <a:pt x="170" y="216"/>
                    <a:pt x="154" y="216"/>
                  </a:cubicBezTo>
                  <a:cubicBezTo>
                    <a:pt x="135" y="216"/>
                    <a:pt x="127" y="200"/>
                    <a:pt x="127" y="183"/>
                  </a:cubicBezTo>
                  <a:cubicBezTo>
                    <a:pt x="127" y="172"/>
                    <a:pt x="130" y="161"/>
                    <a:pt x="135" y="139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16 2">
              <a:extLst>
                <a:ext uri="{FF2B5EF4-FFF2-40B4-BE49-F238E27FC236}">
                  <a16:creationId xmlns:a16="http://schemas.microsoft.com/office/drawing/2014/main" id="{C7913616-F423-048B-BB40-AC0A0D5D7CCD}"/>
                </a:ext>
              </a:extLst>
            </p:cNvPr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8380413" y="4899025"/>
              <a:ext cx="123825" cy="200025"/>
            </a:xfrm>
            <a:custGeom>
              <a:avLst/>
              <a:gdLst>
                <a:gd name="T0" fmla="*/ 155 w 155"/>
                <a:gd name="T1" fmla="*/ 168 h 232"/>
                <a:gd name="T2" fmla="*/ 143 w 155"/>
                <a:gd name="T3" fmla="*/ 168 h 232"/>
                <a:gd name="T4" fmla="*/ 134 w 155"/>
                <a:gd name="T5" fmla="*/ 200 h 232"/>
                <a:gd name="T6" fmla="*/ 99 w 155"/>
                <a:gd name="T7" fmla="*/ 202 h 232"/>
                <a:gd name="T8" fmla="*/ 35 w 155"/>
                <a:gd name="T9" fmla="*/ 202 h 232"/>
                <a:gd name="T10" fmla="*/ 105 w 155"/>
                <a:gd name="T11" fmla="*/ 144 h 232"/>
                <a:gd name="T12" fmla="*/ 155 w 155"/>
                <a:gd name="T13" fmla="*/ 68 h 232"/>
                <a:gd name="T14" fmla="*/ 73 w 155"/>
                <a:gd name="T15" fmla="*/ 0 h 232"/>
                <a:gd name="T16" fmla="*/ 0 w 155"/>
                <a:gd name="T17" fmla="*/ 63 h 232"/>
                <a:gd name="T18" fmla="*/ 19 w 155"/>
                <a:gd name="T19" fmla="*/ 82 h 232"/>
                <a:gd name="T20" fmla="*/ 37 w 155"/>
                <a:gd name="T21" fmla="*/ 64 h 232"/>
                <a:gd name="T22" fmla="*/ 17 w 155"/>
                <a:gd name="T23" fmla="*/ 45 h 232"/>
                <a:gd name="T24" fmla="*/ 68 w 155"/>
                <a:gd name="T25" fmla="*/ 13 h 232"/>
                <a:gd name="T26" fmla="*/ 121 w 155"/>
                <a:gd name="T27" fmla="*/ 68 h 232"/>
                <a:gd name="T28" fmla="*/ 88 w 155"/>
                <a:gd name="T29" fmla="*/ 135 h 232"/>
                <a:gd name="T30" fmla="*/ 4 w 155"/>
                <a:gd name="T31" fmla="*/ 218 h 232"/>
                <a:gd name="T32" fmla="*/ 0 w 155"/>
                <a:gd name="T33" fmla="*/ 232 h 232"/>
                <a:gd name="T34" fmla="*/ 144 w 155"/>
                <a:gd name="T35" fmla="*/ 232 h 232"/>
                <a:gd name="T36" fmla="*/ 155 w 155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232">
                  <a:moveTo>
                    <a:pt x="155" y="168"/>
                  </a:moveTo>
                  <a:lnTo>
                    <a:pt x="143" y="168"/>
                  </a:lnTo>
                  <a:cubicBezTo>
                    <a:pt x="142" y="176"/>
                    <a:pt x="138" y="197"/>
                    <a:pt x="134" y="200"/>
                  </a:cubicBezTo>
                  <a:cubicBezTo>
                    <a:pt x="131" y="202"/>
                    <a:pt x="104" y="202"/>
                    <a:pt x="99" y="202"/>
                  </a:cubicBezTo>
                  <a:lnTo>
                    <a:pt x="35" y="202"/>
                  </a:lnTo>
                  <a:cubicBezTo>
                    <a:pt x="72" y="170"/>
                    <a:pt x="84" y="160"/>
                    <a:pt x="105" y="144"/>
                  </a:cubicBezTo>
                  <a:cubicBezTo>
                    <a:pt x="131" y="123"/>
                    <a:pt x="155" y="101"/>
                    <a:pt x="155" y="68"/>
                  </a:cubicBezTo>
                  <a:cubicBezTo>
                    <a:pt x="155" y="26"/>
                    <a:pt x="118" y="0"/>
                    <a:pt x="73" y="0"/>
                  </a:cubicBezTo>
                  <a:cubicBezTo>
                    <a:pt x="30" y="0"/>
                    <a:pt x="0" y="30"/>
                    <a:pt x="0" y="63"/>
                  </a:cubicBezTo>
                  <a:cubicBezTo>
                    <a:pt x="0" y="80"/>
                    <a:pt x="15" y="82"/>
                    <a:pt x="19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5" y="45"/>
                    <a:pt x="17" y="45"/>
                  </a:cubicBezTo>
                  <a:cubicBezTo>
                    <a:pt x="28" y="20"/>
                    <a:pt x="51" y="13"/>
                    <a:pt x="68" y="13"/>
                  </a:cubicBezTo>
                  <a:cubicBezTo>
                    <a:pt x="103" y="13"/>
                    <a:pt x="121" y="40"/>
                    <a:pt x="121" y="68"/>
                  </a:cubicBezTo>
                  <a:cubicBezTo>
                    <a:pt x="121" y="99"/>
                    <a:pt x="99" y="123"/>
                    <a:pt x="88" y="135"/>
                  </a:cubicBezTo>
                  <a:lnTo>
                    <a:pt x="4" y="218"/>
                  </a:lnTo>
                  <a:cubicBezTo>
                    <a:pt x="0" y="222"/>
                    <a:pt x="0" y="222"/>
                    <a:pt x="0" y="232"/>
                  </a:cubicBezTo>
                  <a:lnTo>
                    <a:pt x="144" y="232"/>
                  </a:lnTo>
                  <a:lnTo>
                    <a:pt x="155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Oval 526">
            <a:extLst>
              <a:ext uri="{FF2B5EF4-FFF2-40B4-BE49-F238E27FC236}">
                <a16:creationId xmlns:a16="http://schemas.microsoft.com/office/drawing/2014/main" id="{2677BC47-E33A-5402-0810-62F1900A3AAC}"/>
              </a:ext>
            </a:extLst>
          </p:cNvPr>
          <p:cNvSpPr/>
          <p:nvPr/>
        </p:nvSpPr>
        <p:spPr>
          <a:xfrm>
            <a:off x="8183536" y="6151395"/>
            <a:ext cx="577050" cy="5592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8" name="Group 527">
            <a:extLst>
              <a:ext uri="{FF2B5EF4-FFF2-40B4-BE49-F238E27FC236}">
                <a16:creationId xmlns:a16="http://schemas.microsoft.com/office/drawing/2014/main" id="{7654790C-D9CA-4C3D-3E4C-66ED3E470108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8323499" y="6323722"/>
            <a:ext cx="368300" cy="255588"/>
            <a:chOff x="9937750" y="4843462"/>
            <a:chExt cx="368300" cy="255588"/>
          </a:xfrm>
        </p:grpSpPr>
        <p:sp>
          <p:nvSpPr>
            <p:cNvPr id="529" name="Freeform 31 2">
              <a:extLst>
                <a:ext uri="{FF2B5EF4-FFF2-40B4-BE49-F238E27FC236}">
                  <a16:creationId xmlns:a16="http://schemas.microsoft.com/office/drawing/2014/main" id="{CC28C827-E6C4-BE05-1405-7B94055C1E3C}"/>
                </a:ext>
              </a:extLst>
            </p:cNvPr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9937750" y="4843462"/>
              <a:ext cx="200025" cy="196850"/>
            </a:xfrm>
            <a:custGeom>
              <a:avLst/>
              <a:gdLst>
                <a:gd name="T0" fmla="*/ 152 w 248"/>
                <a:gd name="T1" fmla="*/ 70 h 227"/>
                <a:gd name="T2" fmla="*/ 201 w 248"/>
                <a:gd name="T3" fmla="*/ 11 h 227"/>
                <a:gd name="T4" fmla="*/ 226 w 248"/>
                <a:gd name="T5" fmla="*/ 18 h 227"/>
                <a:gd name="T6" fmla="*/ 202 w 248"/>
                <a:gd name="T7" fmla="*/ 45 h 227"/>
                <a:gd name="T8" fmla="*/ 221 w 248"/>
                <a:gd name="T9" fmla="*/ 62 h 227"/>
                <a:gd name="T10" fmla="*/ 248 w 248"/>
                <a:gd name="T11" fmla="*/ 33 h 227"/>
                <a:gd name="T12" fmla="*/ 202 w 248"/>
                <a:gd name="T13" fmla="*/ 0 h 227"/>
                <a:gd name="T14" fmla="*/ 149 w 248"/>
                <a:gd name="T15" fmla="*/ 38 h 227"/>
                <a:gd name="T16" fmla="*/ 95 w 248"/>
                <a:gd name="T17" fmla="*/ 0 h 227"/>
                <a:gd name="T18" fmla="*/ 15 w 248"/>
                <a:gd name="T19" fmla="*/ 77 h 227"/>
                <a:gd name="T20" fmla="*/ 21 w 248"/>
                <a:gd name="T21" fmla="*/ 82 h 227"/>
                <a:gd name="T22" fmla="*/ 28 w 248"/>
                <a:gd name="T23" fmla="*/ 77 h 227"/>
                <a:gd name="T24" fmla="*/ 94 w 248"/>
                <a:gd name="T25" fmla="*/ 11 h 227"/>
                <a:gd name="T26" fmla="*/ 121 w 248"/>
                <a:gd name="T27" fmla="*/ 45 h 227"/>
                <a:gd name="T28" fmla="*/ 94 w 248"/>
                <a:gd name="T29" fmla="*/ 164 h 227"/>
                <a:gd name="T30" fmla="*/ 47 w 248"/>
                <a:gd name="T31" fmla="*/ 216 h 227"/>
                <a:gd name="T32" fmla="*/ 22 w 248"/>
                <a:gd name="T33" fmla="*/ 209 h 227"/>
                <a:gd name="T34" fmla="*/ 46 w 248"/>
                <a:gd name="T35" fmla="*/ 182 h 227"/>
                <a:gd name="T36" fmla="*/ 27 w 248"/>
                <a:gd name="T37" fmla="*/ 165 h 227"/>
                <a:gd name="T38" fmla="*/ 0 w 248"/>
                <a:gd name="T39" fmla="*/ 194 h 227"/>
                <a:gd name="T40" fmla="*/ 47 w 248"/>
                <a:gd name="T41" fmla="*/ 227 h 227"/>
                <a:gd name="T42" fmla="*/ 99 w 248"/>
                <a:gd name="T43" fmla="*/ 189 h 227"/>
                <a:gd name="T44" fmla="*/ 153 w 248"/>
                <a:gd name="T45" fmla="*/ 227 h 227"/>
                <a:gd name="T46" fmla="*/ 233 w 248"/>
                <a:gd name="T47" fmla="*/ 150 h 227"/>
                <a:gd name="T48" fmla="*/ 227 w 248"/>
                <a:gd name="T49" fmla="*/ 145 h 227"/>
                <a:gd name="T50" fmla="*/ 220 w 248"/>
                <a:gd name="T51" fmla="*/ 150 h 227"/>
                <a:gd name="T52" fmla="*/ 154 w 248"/>
                <a:gd name="T53" fmla="*/ 216 h 227"/>
                <a:gd name="T54" fmla="*/ 126 w 248"/>
                <a:gd name="T55" fmla="*/ 183 h 227"/>
                <a:gd name="T56" fmla="*/ 135 w 248"/>
                <a:gd name="T57" fmla="*/ 139 h 227"/>
                <a:gd name="T58" fmla="*/ 152 w 248"/>
                <a:gd name="T59" fmla="*/ 7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7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4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5" y="24"/>
                    <a:pt x="77" y="11"/>
                    <a:pt x="94" y="11"/>
                  </a:cubicBezTo>
                  <a:cubicBezTo>
                    <a:pt x="104" y="11"/>
                    <a:pt x="121" y="16"/>
                    <a:pt x="121" y="45"/>
                  </a:cubicBezTo>
                  <a:cubicBezTo>
                    <a:pt x="121" y="60"/>
                    <a:pt x="113" y="94"/>
                    <a:pt x="94" y="164"/>
                  </a:cubicBezTo>
                  <a:cubicBezTo>
                    <a:pt x="86" y="195"/>
                    <a:pt x="69" y="216"/>
                    <a:pt x="47" y="216"/>
                  </a:cubicBezTo>
                  <a:cubicBezTo>
                    <a:pt x="44" y="216"/>
                    <a:pt x="33" y="216"/>
                    <a:pt x="22" y="209"/>
                  </a:cubicBezTo>
                  <a:cubicBezTo>
                    <a:pt x="35" y="207"/>
                    <a:pt x="46" y="196"/>
                    <a:pt x="46" y="182"/>
                  </a:cubicBezTo>
                  <a:cubicBezTo>
                    <a:pt x="46" y="169"/>
                    <a:pt x="35" y="165"/>
                    <a:pt x="27" y="165"/>
                  </a:cubicBezTo>
                  <a:cubicBezTo>
                    <a:pt x="12" y="165"/>
                    <a:pt x="0" y="178"/>
                    <a:pt x="0" y="194"/>
                  </a:cubicBezTo>
                  <a:cubicBezTo>
                    <a:pt x="0" y="217"/>
                    <a:pt x="25" y="227"/>
                    <a:pt x="47" y="227"/>
                  </a:cubicBezTo>
                  <a:cubicBezTo>
                    <a:pt x="79" y="227"/>
                    <a:pt x="97" y="192"/>
                    <a:pt x="99" y="189"/>
                  </a:cubicBezTo>
                  <a:cubicBezTo>
                    <a:pt x="105" y="207"/>
                    <a:pt x="123" y="227"/>
                    <a:pt x="153" y="227"/>
                  </a:cubicBezTo>
                  <a:cubicBezTo>
                    <a:pt x="204" y="227"/>
                    <a:pt x="233" y="162"/>
                    <a:pt x="233" y="150"/>
                  </a:cubicBezTo>
                  <a:cubicBezTo>
                    <a:pt x="233" y="145"/>
                    <a:pt x="228" y="145"/>
                    <a:pt x="227" y="145"/>
                  </a:cubicBezTo>
                  <a:cubicBezTo>
                    <a:pt x="222" y="145"/>
                    <a:pt x="221" y="147"/>
                    <a:pt x="220" y="150"/>
                  </a:cubicBezTo>
                  <a:cubicBezTo>
                    <a:pt x="204" y="204"/>
                    <a:pt x="170" y="216"/>
                    <a:pt x="154" y="216"/>
                  </a:cubicBezTo>
                  <a:cubicBezTo>
                    <a:pt x="134" y="216"/>
                    <a:pt x="126" y="200"/>
                    <a:pt x="126" y="183"/>
                  </a:cubicBezTo>
                  <a:cubicBezTo>
                    <a:pt x="126" y="172"/>
                    <a:pt x="129" y="161"/>
                    <a:pt x="135" y="139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32 2">
              <a:extLst>
                <a:ext uri="{FF2B5EF4-FFF2-40B4-BE49-F238E27FC236}">
                  <a16:creationId xmlns:a16="http://schemas.microsoft.com/office/drawing/2014/main" id="{38858E71-EFBF-F1CC-7B36-A82B89A01058}"/>
                </a:ext>
              </a:extLst>
            </p:cNvPr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10166350" y="4897437"/>
              <a:ext cx="139700" cy="201613"/>
            </a:xfrm>
            <a:custGeom>
              <a:avLst/>
              <a:gdLst>
                <a:gd name="T0" fmla="*/ 171 w 171"/>
                <a:gd name="T1" fmla="*/ 178 h 235"/>
                <a:gd name="T2" fmla="*/ 171 w 171"/>
                <a:gd name="T3" fmla="*/ 165 h 235"/>
                <a:gd name="T4" fmla="*/ 132 w 171"/>
                <a:gd name="T5" fmla="*/ 165 h 235"/>
                <a:gd name="T6" fmla="*/ 132 w 171"/>
                <a:gd name="T7" fmla="*/ 9 h 235"/>
                <a:gd name="T8" fmla="*/ 124 w 171"/>
                <a:gd name="T9" fmla="*/ 0 h 235"/>
                <a:gd name="T10" fmla="*/ 115 w 171"/>
                <a:gd name="T11" fmla="*/ 5 h 235"/>
                <a:gd name="T12" fmla="*/ 0 w 171"/>
                <a:gd name="T13" fmla="*/ 165 h 235"/>
                <a:gd name="T14" fmla="*/ 0 w 171"/>
                <a:gd name="T15" fmla="*/ 178 h 235"/>
                <a:gd name="T16" fmla="*/ 102 w 171"/>
                <a:gd name="T17" fmla="*/ 178 h 235"/>
                <a:gd name="T18" fmla="*/ 102 w 171"/>
                <a:gd name="T19" fmla="*/ 206 h 235"/>
                <a:gd name="T20" fmla="*/ 74 w 171"/>
                <a:gd name="T21" fmla="*/ 222 h 235"/>
                <a:gd name="T22" fmla="*/ 65 w 171"/>
                <a:gd name="T23" fmla="*/ 222 h 235"/>
                <a:gd name="T24" fmla="*/ 65 w 171"/>
                <a:gd name="T25" fmla="*/ 235 h 235"/>
                <a:gd name="T26" fmla="*/ 117 w 171"/>
                <a:gd name="T27" fmla="*/ 234 h 235"/>
                <a:gd name="T28" fmla="*/ 170 w 171"/>
                <a:gd name="T29" fmla="*/ 235 h 235"/>
                <a:gd name="T30" fmla="*/ 170 w 171"/>
                <a:gd name="T31" fmla="*/ 222 h 235"/>
                <a:gd name="T32" fmla="*/ 160 w 171"/>
                <a:gd name="T33" fmla="*/ 222 h 235"/>
                <a:gd name="T34" fmla="*/ 132 w 171"/>
                <a:gd name="T35" fmla="*/ 206 h 235"/>
                <a:gd name="T36" fmla="*/ 132 w 171"/>
                <a:gd name="T37" fmla="*/ 178 h 235"/>
                <a:gd name="T38" fmla="*/ 171 w 171"/>
                <a:gd name="T39" fmla="*/ 178 h 235"/>
                <a:gd name="T40" fmla="*/ 105 w 171"/>
                <a:gd name="T41" fmla="*/ 37 h 235"/>
                <a:gd name="T42" fmla="*/ 105 w 171"/>
                <a:gd name="T43" fmla="*/ 165 h 235"/>
                <a:gd name="T44" fmla="*/ 13 w 171"/>
                <a:gd name="T45" fmla="*/ 165 h 235"/>
                <a:gd name="T46" fmla="*/ 105 w 171"/>
                <a:gd name="T47" fmla="*/ 3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1" h="235">
                  <a:moveTo>
                    <a:pt x="171" y="178"/>
                  </a:moveTo>
                  <a:lnTo>
                    <a:pt x="171" y="165"/>
                  </a:lnTo>
                  <a:lnTo>
                    <a:pt x="132" y="165"/>
                  </a:lnTo>
                  <a:lnTo>
                    <a:pt x="132" y="9"/>
                  </a:lnTo>
                  <a:cubicBezTo>
                    <a:pt x="132" y="2"/>
                    <a:pt x="132" y="0"/>
                    <a:pt x="124" y="0"/>
                  </a:cubicBezTo>
                  <a:cubicBezTo>
                    <a:pt x="120" y="0"/>
                    <a:pt x="119" y="0"/>
                    <a:pt x="115" y="5"/>
                  </a:cubicBezTo>
                  <a:lnTo>
                    <a:pt x="0" y="165"/>
                  </a:lnTo>
                  <a:lnTo>
                    <a:pt x="0" y="178"/>
                  </a:lnTo>
                  <a:lnTo>
                    <a:pt x="102" y="178"/>
                  </a:lnTo>
                  <a:lnTo>
                    <a:pt x="102" y="206"/>
                  </a:lnTo>
                  <a:cubicBezTo>
                    <a:pt x="102" y="218"/>
                    <a:pt x="102" y="222"/>
                    <a:pt x="74" y="222"/>
                  </a:cubicBezTo>
                  <a:lnTo>
                    <a:pt x="65" y="222"/>
                  </a:lnTo>
                  <a:lnTo>
                    <a:pt x="65" y="235"/>
                  </a:lnTo>
                  <a:cubicBezTo>
                    <a:pt x="82" y="234"/>
                    <a:pt x="104" y="234"/>
                    <a:pt x="117" y="234"/>
                  </a:cubicBezTo>
                  <a:cubicBezTo>
                    <a:pt x="130" y="234"/>
                    <a:pt x="152" y="234"/>
                    <a:pt x="170" y="235"/>
                  </a:cubicBezTo>
                  <a:lnTo>
                    <a:pt x="170" y="222"/>
                  </a:lnTo>
                  <a:lnTo>
                    <a:pt x="160" y="222"/>
                  </a:lnTo>
                  <a:cubicBezTo>
                    <a:pt x="132" y="222"/>
                    <a:pt x="132" y="218"/>
                    <a:pt x="132" y="206"/>
                  </a:cubicBezTo>
                  <a:lnTo>
                    <a:pt x="132" y="178"/>
                  </a:lnTo>
                  <a:lnTo>
                    <a:pt x="171" y="178"/>
                  </a:lnTo>
                  <a:close/>
                  <a:moveTo>
                    <a:pt x="105" y="37"/>
                  </a:moveTo>
                  <a:lnTo>
                    <a:pt x="105" y="165"/>
                  </a:lnTo>
                  <a:lnTo>
                    <a:pt x="13" y="165"/>
                  </a:lnTo>
                  <a:lnTo>
                    <a:pt x="105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38" name="Picture 537">
            <a:extLst>
              <a:ext uri="{FF2B5EF4-FFF2-40B4-BE49-F238E27FC236}">
                <a16:creationId xmlns:a16="http://schemas.microsoft.com/office/drawing/2014/main" id="{49E1356D-2E55-2503-5147-35A1B3C7C83B}"/>
              </a:ext>
            </a:extLst>
          </p:cNvPr>
          <p:cNvPicPr>
            <a:picLocks noChangeAspect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25" y="1867256"/>
            <a:ext cx="888949" cy="1497512"/>
          </a:xfrm>
          <a:prstGeom prst="rect">
            <a:avLst/>
          </a:prstGeom>
        </p:spPr>
      </p:pic>
      <p:sp>
        <p:nvSpPr>
          <p:cNvPr id="549" name="Oval 548">
            <a:extLst>
              <a:ext uri="{FF2B5EF4-FFF2-40B4-BE49-F238E27FC236}">
                <a16:creationId xmlns:a16="http://schemas.microsoft.com/office/drawing/2014/main" id="{EA77B8BF-3B2B-5FDB-8B9F-73908A3FEA8E}"/>
              </a:ext>
            </a:extLst>
          </p:cNvPr>
          <p:cNvSpPr/>
          <p:nvPr/>
        </p:nvSpPr>
        <p:spPr>
          <a:xfrm>
            <a:off x="5765983" y="1489777"/>
            <a:ext cx="5935761" cy="233065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0" name="Group 549">
            <a:extLst>
              <a:ext uri="{FF2B5EF4-FFF2-40B4-BE49-F238E27FC236}">
                <a16:creationId xmlns:a16="http://schemas.microsoft.com/office/drawing/2014/main" id="{8D4070E2-93EF-CB2C-7ED1-737A925341FD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7468387" y="2519021"/>
            <a:ext cx="3907406" cy="329332"/>
            <a:chOff x="2540000" y="2540000"/>
            <a:chExt cx="2505076" cy="211138"/>
          </a:xfrm>
        </p:grpSpPr>
        <p:sp>
          <p:nvSpPr>
            <p:cNvPr id="551" name="Freeform 39 2">
              <a:extLst>
                <a:ext uri="{FF2B5EF4-FFF2-40B4-BE49-F238E27FC236}">
                  <a16:creationId xmlns:a16="http://schemas.microsoft.com/office/drawing/2014/main" id="{68A9F8E5-D74E-80AB-4DDF-99090F09D72F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2540000" y="2549525"/>
              <a:ext cx="90488" cy="193675"/>
            </a:xfrm>
            <a:custGeom>
              <a:avLst/>
              <a:gdLst>
                <a:gd name="T0" fmla="*/ 157 w 249"/>
                <a:gd name="T1" fmla="*/ 152 h 454"/>
                <a:gd name="T2" fmla="*/ 200 w 249"/>
                <a:gd name="T3" fmla="*/ 152 h 454"/>
                <a:gd name="T4" fmla="*/ 215 w 249"/>
                <a:gd name="T5" fmla="*/ 142 h 454"/>
                <a:gd name="T6" fmla="*/ 201 w 249"/>
                <a:gd name="T7" fmla="*/ 137 h 454"/>
                <a:gd name="T8" fmla="*/ 160 w 249"/>
                <a:gd name="T9" fmla="*/ 137 h 454"/>
                <a:gd name="T10" fmla="*/ 170 w 249"/>
                <a:gd name="T11" fmla="*/ 80 h 454"/>
                <a:gd name="T12" fmla="*/ 182 w 249"/>
                <a:gd name="T13" fmla="*/ 28 h 454"/>
                <a:gd name="T14" fmla="*/ 206 w 249"/>
                <a:gd name="T15" fmla="*/ 11 h 454"/>
                <a:gd name="T16" fmla="*/ 230 w 249"/>
                <a:gd name="T17" fmla="*/ 20 h 454"/>
                <a:gd name="T18" fmla="*/ 203 w 249"/>
                <a:gd name="T19" fmla="*/ 47 h 454"/>
                <a:gd name="T20" fmla="*/ 222 w 249"/>
                <a:gd name="T21" fmla="*/ 65 h 454"/>
                <a:gd name="T22" fmla="*/ 249 w 249"/>
                <a:gd name="T23" fmla="*/ 35 h 454"/>
                <a:gd name="T24" fmla="*/ 206 w 249"/>
                <a:gd name="T25" fmla="*/ 0 h 454"/>
                <a:gd name="T26" fmla="*/ 142 w 249"/>
                <a:gd name="T27" fmla="*/ 59 h 454"/>
                <a:gd name="T28" fmla="*/ 126 w 249"/>
                <a:gd name="T29" fmla="*/ 137 h 454"/>
                <a:gd name="T30" fmla="*/ 91 w 249"/>
                <a:gd name="T31" fmla="*/ 137 h 454"/>
                <a:gd name="T32" fmla="*/ 76 w 249"/>
                <a:gd name="T33" fmla="*/ 146 h 454"/>
                <a:gd name="T34" fmla="*/ 90 w 249"/>
                <a:gd name="T35" fmla="*/ 152 h 454"/>
                <a:gd name="T36" fmla="*/ 123 w 249"/>
                <a:gd name="T37" fmla="*/ 152 h 454"/>
                <a:gd name="T38" fmla="*/ 86 w 249"/>
                <a:gd name="T39" fmla="*/ 349 h 454"/>
                <a:gd name="T40" fmla="*/ 43 w 249"/>
                <a:gd name="T41" fmla="*/ 443 h 454"/>
                <a:gd name="T42" fmla="*/ 19 w 249"/>
                <a:gd name="T43" fmla="*/ 434 h 454"/>
                <a:gd name="T44" fmla="*/ 46 w 249"/>
                <a:gd name="T45" fmla="*/ 407 h 454"/>
                <a:gd name="T46" fmla="*/ 28 w 249"/>
                <a:gd name="T47" fmla="*/ 390 h 454"/>
                <a:gd name="T48" fmla="*/ 0 w 249"/>
                <a:gd name="T49" fmla="*/ 420 h 454"/>
                <a:gd name="T50" fmla="*/ 43 w 249"/>
                <a:gd name="T51" fmla="*/ 454 h 454"/>
                <a:gd name="T52" fmla="*/ 99 w 249"/>
                <a:gd name="T53" fmla="*/ 406 h 454"/>
                <a:gd name="T54" fmla="*/ 127 w 249"/>
                <a:gd name="T55" fmla="*/ 310 h 454"/>
                <a:gd name="T56" fmla="*/ 157 w 249"/>
                <a:gd name="T57" fmla="*/ 152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9" h="454">
                  <a:moveTo>
                    <a:pt x="157" y="152"/>
                  </a:moveTo>
                  <a:lnTo>
                    <a:pt x="200" y="152"/>
                  </a:lnTo>
                  <a:cubicBezTo>
                    <a:pt x="210" y="152"/>
                    <a:pt x="215" y="152"/>
                    <a:pt x="215" y="142"/>
                  </a:cubicBezTo>
                  <a:cubicBezTo>
                    <a:pt x="215" y="137"/>
                    <a:pt x="210" y="137"/>
                    <a:pt x="201" y="137"/>
                  </a:cubicBezTo>
                  <a:lnTo>
                    <a:pt x="160" y="137"/>
                  </a:lnTo>
                  <a:lnTo>
                    <a:pt x="170" y="80"/>
                  </a:lnTo>
                  <a:cubicBezTo>
                    <a:pt x="172" y="70"/>
                    <a:pt x="179" y="34"/>
                    <a:pt x="182" y="28"/>
                  </a:cubicBezTo>
                  <a:cubicBezTo>
                    <a:pt x="187" y="19"/>
                    <a:pt x="195" y="11"/>
                    <a:pt x="206" y="11"/>
                  </a:cubicBezTo>
                  <a:cubicBezTo>
                    <a:pt x="208" y="11"/>
                    <a:pt x="221" y="11"/>
                    <a:pt x="230" y="20"/>
                  </a:cubicBezTo>
                  <a:cubicBezTo>
                    <a:pt x="208" y="22"/>
                    <a:pt x="203" y="40"/>
                    <a:pt x="203" y="47"/>
                  </a:cubicBezTo>
                  <a:cubicBezTo>
                    <a:pt x="203" y="59"/>
                    <a:pt x="212" y="65"/>
                    <a:pt x="222" y="65"/>
                  </a:cubicBezTo>
                  <a:cubicBezTo>
                    <a:pt x="235" y="65"/>
                    <a:pt x="249" y="54"/>
                    <a:pt x="249" y="35"/>
                  </a:cubicBezTo>
                  <a:cubicBezTo>
                    <a:pt x="249" y="12"/>
                    <a:pt x="226" y="0"/>
                    <a:pt x="206" y="0"/>
                  </a:cubicBezTo>
                  <a:cubicBezTo>
                    <a:pt x="189" y="0"/>
                    <a:pt x="157" y="9"/>
                    <a:pt x="142" y="59"/>
                  </a:cubicBezTo>
                  <a:cubicBezTo>
                    <a:pt x="139" y="69"/>
                    <a:pt x="138" y="74"/>
                    <a:pt x="126" y="137"/>
                  </a:cubicBezTo>
                  <a:lnTo>
                    <a:pt x="91" y="137"/>
                  </a:lnTo>
                  <a:cubicBezTo>
                    <a:pt x="82" y="137"/>
                    <a:pt x="76" y="137"/>
                    <a:pt x="76" y="146"/>
                  </a:cubicBezTo>
                  <a:cubicBezTo>
                    <a:pt x="76" y="152"/>
                    <a:pt x="81" y="152"/>
                    <a:pt x="90" y="152"/>
                  </a:cubicBezTo>
                  <a:lnTo>
                    <a:pt x="123" y="152"/>
                  </a:lnTo>
                  <a:lnTo>
                    <a:pt x="86" y="349"/>
                  </a:lnTo>
                  <a:cubicBezTo>
                    <a:pt x="77" y="398"/>
                    <a:pt x="68" y="443"/>
                    <a:pt x="43" y="443"/>
                  </a:cubicBezTo>
                  <a:cubicBezTo>
                    <a:pt x="41" y="443"/>
                    <a:pt x="28" y="443"/>
                    <a:pt x="19" y="434"/>
                  </a:cubicBezTo>
                  <a:cubicBezTo>
                    <a:pt x="42" y="432"/>
                    <a:pt x="46" y="415"/>
                    <a:pt x="46" y="407"/>
                  </a:cubicBezTo>
                  <a:cubicBezTo>
                    <a:pt x="46" y="396"/>
                    <a:pt x="37" y="390"/>
                    <a:pt x="28" y="390"/>
                  </a:cubicBezTo>
                  <a:cubicBezTo>
                    <a:pt x="15" y="390"/>
                    <a:pt x="0" y="401"/>
                    <a:pt x="0" y="420"/>
                  </a:cubicBezTo>
                  <a:cubicBezTo>
                    <a:pt x="0" y="442"/>
                    <a:pt x="22" y="454"/>
                    <a:pt x="43" y="454"/>
                  </a:cubicBezTo>
                  <a:cubicBezTo>
                    <a:pt x="70" y="454"/>
                    <a:pt x="90" y="425"/>
                    <a:pt x="99" y="406"/>
                  </a:cubicBezTo>
                  <a:cubicBezTo>
                    <a:pt x="115" y="374"/>
                    <a:pt x="126" y="314"/>
                    <a:pt x="127" y="310"/>
                  </a:cubicBezTo>
                  <a:lnTo>
                    <a:pt x="157" y="1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Freeform 40 2">
              <a:extLst>
                <a:ext uri="{FF2B5EF4-FFF2-40B4-BE49-F238E27FC236}">
                  <a16:creationId xmlns:a16="http://schemas.microsoft.com/office/drawing/2014/main" id="{5C65601B-D117-4A9B-8163-88F758A0D8FD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657475" y="2540000"/>
              <a:ext cx="41275" cy="211138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8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0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2 w 115"/>
                <a:gd name="T17" fmla="*/ 405 h 498"/>
                <a:gd name="T18" fmla="*/ 110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4" y="420"/>
                    <a:pt x="28" y="325"/>
                    <a:pt x="28" y="249"/>
                  </a:cubicBezTo>
                  <a:cubicBezTo>
                    <a:pt x="28" y="162"/>
                    <a:pt x="47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2" y="405"/>
                  </a:cubicBezTo>
                  <a:cubicBezTo>
                    <a:pt x="62" y="466"/>
                    <a:pt x="105" y="498"/>
                    <a:pt x="110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Freeform 41 2">
              <a:extLst>
                <a:ext uri="{FF2B5EF4-FFF2-40B4-BE49-F238E27FC236}">
                  <a16:creationId xmlns:a16="http://schemas.microsoft.com/office/drawing/2014/main" id="{4E174D3A-F4B7-B9CC-F1EF-10804D6396EE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2714625" y="2605088"/>
              <a:ext cx="90488" cy="96838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8 h 226"/>
                <a:gd name="T6" fmla="*/ 203 w 249"/>
                <a:gd name="T7" fmla="*/ 45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7 h 226"/>
                <a:gd name="T20" fmla="*/ 22 w 249"/>
                <a:gd name="T21" fmla="*/ 82 h 226"/>
                <a:gd name="T22" fmla="*/ 28 w 249"/>
                <a:gd name="T23" fmla="*/ 77 h 226"/>
                <a:gd name="T24" fmla="*/ 95 w 249"/>
                <a:gd name="T25" fmla="*/ 11 h 226"/>
                <a:gd name="T26" fmla="*/ 122 w 249"/>
                <a:gd name="T27" fmla="*/ 45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9 h 226"/>
                <a:gd name="T34" fmla="*/ 46 w 249"/>
                <a:gd name="T35" fmla="*/ 182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50 h 226"/>
                <a:gd name="T52" fmla="*/ 154 w 249"/>
                <a:gd name="T53" fmla="*/ 215 h 226"/>
                <a:gd name="T54" fmla="*/ 127 w 249"/>
                <a:gd name="T55" fmla="*/ 182 h 226"/>
                <a:gd name="T56" fmla="*/ 136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8"/>
                  </a:cubicBezTo>
                  <a:cubicBezTo>
                    <a:pt x="213" y="20"/>
                    <a:pt x="203" y="33"/>
                    <a:pt x="203" y="45"/>
                  </a:cubicBezTo>
                  <a:cubicBezTo>
                    <a:pt x="203" y="53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7"/>
                    <a:pt x="150" y="38"/>
                  </a:cubicBezTo>
                  <a:cubicBezTo>
                    <a:pt x="138" y="5"/>
                    <a:pt x="111" y="0"/>
                    <a:pt x="96" y="0"/>
                  </a:cubicBezTo>
                  <a:cubicBezTo>
                    <a:pt x="44" y="0"/>
                    <a:pt x="16" y="65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5" y="11"/>
                    <a:pt x="122" y="16"/>
                    <a:pt x="122" y="45"/>
                  </a:cubicBezTo>
                  <a:cubicBezTo>
                    <a:pt x="122" y="60"/>
                    <a:pt x="114" y="94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7"/>
                    <a:pt x="124" y="226"/>
                    <a:pt x="153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6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Freeform 42 2">
              <a:extLst>
                <a:ext uri="{FF2B5EF4-FFF2-40B4-BE49-F238E27FC236}">
                  <a16:creationId xmlns:a16="http://schemas.microsoft.com/office/drawing/2014/main" id="{781B094F-E660-0AC8-9C1C-55E24E02D14E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2825750" y="2632075"/>
              <a:ext cx="46038" cy="98425"/>
            </a:xfrm>
            <a:custGeom>
              <a:avLst/>
              <a:gdLst>
                <a:gd name="T0" fmla="*/ 78 w 127"/>
                <a:gd name="T1" fmla="*/ 10 h 232"/>
                <a:gd name="T2" fmla="*/ 68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0 w 127"/>
                <a:gd name="T9" fmla="*/ 25 h 232"/>
                <a:gd name="T10" fmla="*/ 50 w 127"/>
                <a:gd name="T11" fmla="*/ 203 h 232"/>
                <a:gd name="T12" fmla="*/ 15 w 127"/>
                <a:gd name="T13" fmla="*/ 219 h 232"/>
                <a:gd name="T14" fmla="*/ 2 w 127"/>
                <a:gd name="T15" fmla="*/ 219 h 232"/>
                <a:gd name="T16" fmla="*/ 2 w 127"/>
                <a:gd name="T17" fmla="*/ 232 h 232"/>
                <a:gd name="T18" fmla="*/ 64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3 w 127"/>
                <a:gd name="T25" fmla="*/ 219 h 232"/>
                <a:gd name="T26" fmla="*/ 78 w 127"/>
                <a:gd name="T27" fmla="*/ 203 h 232"/>
                <a:gd name="T28" fmla="*/ 78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8" y="10"/>
                  </a:moveTo>
                  <a:cubicBezTo>
                    <a:pt x="78" y="0"/>
                    <a:pt x="78" y="0"/>
                    <a:pt x="68" y="0"/>
                  </a:cubicBezTo>
                  <a:cubicBezTo>
                    <a:pt x="46" y="22"/>
                    <a:pt x="14" y="22"/>
                    <a:pt x="0" y="22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0" y="25"/>
                  </a:cubicBezTo>
                  <a:lnTo>
                    <a:pt x="50" y="203"/>
                  </a:lnTo>
                  <a:cubicBezTo>
                    <a:pt x="50" y="214"/>
                    <a:pt x="50" y="219"/>
                    <a:pt x="15" y="219"/>
                  </a:cubicBezTo>
                  <a:lnTo>
                    <a:pt x="2" y="219"/>
                  </a:lnTo>
                  <a:lnTo>
                    <a:pt x="2" y="232"/>
                  </a:lnTo>
                  <a:cubicBezTo>
                    <a:pt x="8" y="231"/>
                    <a:pt x="51" y="230"/>
                    <a:pt x="64" y="230"/>
                  </a:cubicBezTo>
                  <a:cubicBezTo>
                    <a:pt x="75" y="230"/>
                    <a:pt x="119" y="231"/>
                    <a:pt x="127" y="232"/>
                  </a:cubicBezTo>
                  <a:lnTo>
                    <a:pt x="127" y="219"/>
                  </a:lnTo>
                  <a:lnTo>
                    <a:pt x="113" y="219"/>
                  </a:lnTo>
                  <a:cubicBezTo>
                    <a:pt x="78" y="219"/>
                    <a:pt x="78" y="214"/>
                    <a:pt x="78" y="203"/>
                  </a:cubicBezTo>
                  <a:lnTo>
                    <a:pt x="78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Freeform 43 2">
              <a:extLst>
                <a:ext uri="{FF2B5EF4-FFF2-40B4-BE49-F238E27FC236}">
                  <a16:creationId xmlns:a16="http://schemas.microsoft.com/office/drawing/2014/main" id="{1522C037-5069-8D14-29B4-CC18370823D4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2909888" y="2676525"/>
              <a:ext cx="20638" cy="635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Freeform 44 2">
              <a:extLst>
                <a:ext uri="{FF2B5EF4-FFF2-40B4-BE49-F238E27FC236}">
                  <a16:creationId xmlns:a16="http://schemas.microsoft.com/office/drawing/2014/main" id="{1ABFF5E1-C5C1-F7CD-6C6C-66A7C0B22501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2979738" y="2605088"/>
              <a:ext cx="90488" cy="96838"/>
            </a:xfrm>
            <a:custGeom>
              <a:avLst/>
              <a:gdLst>
                <a:gd name="T0" fmla="*/ 152 w 248"/>
                <a:gd name="T1" fmla="*/ 70 h 226"/>
                <a:gd name="T2" fmla="*/ 202 w 248"/>
                <a:gd name="T3" fmla="*/ 11 h 226"/>
                <a:gd name="T4" fmla="*/ 226 w 248"/>
                <a:gd name="T5" fmla="*/ 18 h 226"/>
                <a:gd name="T6" fmla="*/ 203 w 248"/>
                <a:gd name="T7" fmla="*/ 45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50 w 248"/>
                <a:gd name="T15" fmla="*/ 38 h 226"/>
                <a:gd name="T16" fmla="*/ 96 w 248"/>
                <a:gd name="T17" fmla="*/ 0 h 226"/>
                <a:gd name="T18" fmla="*/ 16 w 248"/>
                <a:gd name="T19" fmla="*/ 77 h 226"/>
                <a:gd name="T20" fmla="*/ 22 w 248"/>
                <a:gd name="T21" fmla="*/ 82 h 226"/>
                <a:gd name="T22" fmla="*/ 28 w 248"/>
                <a:gd name="T23" fmla="*/ 77 h 226"/>
                <a:gd name="T24" fmla="*/ 95 w 248"/>
                <a:gd name="T25" fmla="*/ 11 h 226"/>
                <a:gd name="T26" fmla="*/ 122 w 248"/>
                <a:gd name="T27" fmla="*/ 45 h 226"/>
                <a:gd name="T28" fmla="*/ 95 w 248"/>
                <a:gd name="T29" fmla="*/ 163 h 226"/>
                <a:gd name="T30" fmla="*/ 47 w 248"/>
                <a:gd name="T31" fmla="*/ 215 h 226"/>
                <a:gd name="T32" fmla="*/ 23 w 248"/>
                <a:gd name="T33" fmla="*/ 209 h 226"/>
                <a:gd name="T34" fmla="*/ 46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3" y="33"/>
                    <a:pt x="203" y="45"/>
                  </a:cubicBezTo>
                  <a:cubicBezTo>
                    <a:pt x="203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6" y="27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5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4" y="11"/>
                    <a:pt x="122" y="16"/>
                    <a:pt x="122" y="45"/>
                  </a:cubicBezTo>
                  <a:cubicBezTo>
                    <a:pt x="122" y="60"/>
                    <a:pt x="113" y="94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3" y="162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Freeform 45 2">
              <a:extLst>
                <a:ext uri="{FF2B5EF4-FFF2-40B4-BE49-F238E27FC236}">
                  <a16:creationId xmlns:a16="http://schemas.microsoft.com/office/drawing/2014/main" id="{1C6CD4BC-BCB7-3EB7-F8C5-1FDE93488911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3086100" y="2632075"/>
              <a:ext cx="55563" cy="98425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9 w 154"/>
                <a:gd name="T7" fmla="*/ 202 h 232"/>
                <a:gd name="T8" fmla="*/ 35 w 154"/>
                <a:gd name="T9" fmla="*/ 202 h 232"/>
                <a:gd name="T10" fmla="*/ 104 w 154"/>
                <a:gd name="T11" fmla="*/ 143 h 232"/>
                <a:gd name="T12" fmla="*/ 154 w 154"/>
                <a:gd name="T13" fmla="*/ 68 h 232"/>
                <a:gd name="T14" fmla="*/ 73 w 154"/>
                <a:gd name="T15" fmla="*/ 0 h 232"/>
                <a:gd name="T16" fmla="*/ 0 w 154"/>
                <a:gd name="T17" fmla="*/ 62 h 232"/>
                <a:gd name="T18" fmla="*/ 19 w 154"/>
                <a:gd name="T19" fmla="*/ 82 h 232"/>
                <a:gd name="T20" fmla="*/ 37 w 154"/>
                <a:gd name="T21" fmla="*/ 64 h 232"/>
                <a:gd name="T22" fmla="*/ 16 w 154"/>
                <a:gd name="T23" fmla="*/ 45 h 232"/>
                <a:gd name="T24" fmla="*/ 67 w 154"/>
                <a:gd name="T25" fmla="*/ 13 h 232"/>
                <a:gd name="T26" fmla="*/ 120 w 154"/>
                <a:gd name="T27" fmla="*/ 68 h 232"/>
                <a:gd name="T28" fmla="*/ 88 w 154"/>
                <a:gd name="T29" fmla="*/ 135 h 232"/>
                <a:gd name="T30" fmla="*/ 4 w 154"/>
                <a:gd name="T31" fmla="*/ 218 h 232"/>
                <a:gd name="T32" fmla="*/ 0 w 154"/>
                <a:gd name="T33" fmla="*/ 232 h 232"/>
                <a:gd name="T34" fmla="*/ 144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8" y="196"/>
                    <a:pt x="133" y="200"/>
                  </a:cubicBezTo>
                  <a:cubicBezTo>
                    <a:pt x="130" y="202"/>
                    <a:pt x="104" y="202"/>
                    <a:pt x="99" y="202"/>
                  </a:cubicBezTo>
                  <a:lnTo>
                    <a:pt x="35" y="202"/>
                  </a:lnTo>
                  <a:cubicBezTo>
                    <a:pt x="71" y="169"/>
                    <a:pt x="83" y="160"/>
                    <a:pt x="104" y="143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3" y="0"/>
                  </a:cubicBezTo>
                  <a:cubicBezTo>
                    <a:pt x="29" y="0"/>
                    <a:pt x="0" y="30"/>
                    <a:pt x="0" y="62"/>
                  </a:cubicBezTo>
                  <a:cubicBezTo>
                    <a:pt x="0" y="80"/>
                    <a:pt x="15" y="82"/>
                    <a:pt x="19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5" y="45"/>
                    <a:pt x="16" y="45"/>
                  </a:cubicBezTo>
                  <a:cubicBezTo>
                    <a:pt x="27" y="20"/>
                    <a:pt x="51" y="13"/>
                    <a:pt x="67" y="13"/>
                  </a:cubicBezTo>
                  <a:cubicBezTo>
                    <a:pt x="102" y="13"/>
                    <a:pt x="120" y="40"/>
                    <a:pt x="120" y="68"/>
                  </a:cubicBezTo>
                  <a:cubicBezTo>
                    <a:pt x="120" y="98"/>
                    <a:pt x="99" y="122"/>
                    <a:pt x="88" y="135"/>
                  </a:cubicBezTo>
                  <a:lnTo>
                    <a:pt x="4" y="218"/>
                  </a:lnTo>
                  <a:cubicBezTo>
                    <a:pt x="0" y="221"/>
                    <a:pt x="0" y="222"/>
                    <a:pt x="0" y="232"/>
                  </a:cubicBezTo>
                  <a:lnTo>
                    <a:pt x="144" y="232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Freeform 46 2">
              <a:extLst>
                <a:ext uri="{FF2B5EF4-FFF2-40B4-BE49-F238E27FC236}">
                  <a16:creationId xmlns:a16="http://schemas.microsoft.com/office/drawing/2014/main" id="{C2E4B029-2332-D6E9-54BA-A614EE6CC18A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3175000" y="2676525"/>
              <a:ext cx="20638" cy="635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3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5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8" y="51"/>
                    <a:pt x="43" y="46"/>
                  </a:cubicBezTo>
                  <a:cubicBezTo>
                    <a:pt x="45" y="45"/>
                    <a:pt x="45" y="45"/>
                    <a:pt x="46" y="45"/>
                  </a:cubicBezTo>
                  <a:cubicBezTo>
                    <a:pt x="46" y="45"/>
                    <a:pt x="47" y="45"/>
                    <a:pt x="47" y="52"/>
                  </a:cubicBezTo>
                  <a:cubicBezTo>
                    <a:pt x="47" y="89"/>
                    <a:pt x="29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Freeform 47 2">
              <a:extLst>
                <a:ext uri="{FF2B5EF4-FFF2-40B4-BE49-F238E27FC236}">
                  <a16:creationId xmlns:a16="http://schemas.microsoft.com/office/drawing/2014/main" id="{4DA5B4F4-7D38-9F43-3E14-56AC36E335E3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3244850" y="2605088"/>
              <a:ext cx="90488" cy="96838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8 h 226"/>
                <a:gd name="T6" fmla="*/ 202 w 248"/>
                <a:gd name="T7" fmla="*/ 45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7 h 226"/>
                <a:gd name="T24" fmla="*/ 94 w 248"/>
                <a:gd name="T25" fmla="*/ 11 h 226"/>
                <a:gd name="T26" fmla="*/ 121 w 248"/>
                <a:gd name="T27" fmla="*/ 45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9 h 226"/>
                <a:gd name="T34" fmla="*/ 46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4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5" y="24"/>
                    <a:pt x="78" y="11"/>
                    <a:pt x="94" y="11"/>
                  </a:cubicBezTo>
                  <a:cubicBezTo>
                    <a:pt x="104" y="11"/>
                    <a:pt x="121" y="16"/>
                    <a:pt x="121" y="45"/>
                  </a:cubicBezTo>
                  <a:cubicBezTo>
                    <a:pt x="121" y="60"/>
                    <a:pt x="113" y="94"/>
                    <a:pt x="94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7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3" y="162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Freeform 48 2">
              <a:extLst>
                <a:ext uri="{FF2B5EF4-FFF2-40B4-BE49-F238E27FC236}">
                  <a16:creationId xmlns:a16="http://schemas.microsoft.com/office/drawing/2014/main" id="{98C4A1E1-3197-CAC1-A2FF-BEA8561CF1DC}"/>
                </a:ext>
              </a:extLst>
            </p:cNvPr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3349625" y="2632075"/>
              <a:ext cx="58738" cy="101600"/>
            </a:xfrm>
            <a:custGeom>
              <a:avLst/>
              <a:gdLst>
                <a:gd name="T0" fmla="*/ 76 w 160"/>
                <a:gd name="T1" fmla="*/ 115 h 239"/>
                <a:gd name="T2" fmla="*/ 123 w 160"/>
                <a:gd name="T3" fmla="*/ 171 h 239"/>
                <a:gd name="T4" fmla="*/ 77 w 160"/>
                <a:gd name="T5" fmla="*/ 227 h 239"/>
                <a:gd name="T6" fmla="*/ 18 w 160"/>
                <a:gd name="T7" fmla="*/ 203 h 239"/>
                <a:gd name="T8" fmla="*/ 38 w 160"/>
                <a:gd name="T9" fmla="*/ 183 h 239"/>
                <a:gd name="T10" fmla="*/ 19 w 160"/>
                <a:gd name="T11" fmla="*/ 164 h 239"/>
                <a:gd name="T12" fmla="*/ 0 w 160"/>
                <a:gd name="T13" fmla="*/ 184 h 239"/>
                <a:gd name="T14" fmla="*/ 78 w 160"/>
                <a:gd name="T15" fmla="*/ 239 h 239"/>
                <a:gd name="T16" fmla="*/ 160 w 160"/>
                <a:gd name="T17" fmla="*/ 171 h 239"/>
                <a:gd name="T18" fmla="*/ 99 w 160"/>
                <a:gd name="T19" fmla="*/ 109 h 239"/>
                <a:gd name="T20" fmla="*/ 149 w 160"/>
                <a:gd name="T21" fmla="*/ 48 h 239"/>
                <a:gd name="T22" fmla="*/ 79 w 160"/>
                <a:gd name="T23" fmla="*/ 0 h 239"/>
                <a:gd name="T24" fmla="*/ 10 w 160"/>
                <a:gd name="T25" fmla="*/ 47 h 239"/>
                <a:gd name="T26" fmla="*/ 29 w 160"/>
                <a:gd name="T27" fmla="*/ 65 h 239"/>
                <a:gd name="T28" fmla="*/ 46 w 160"/>
                <a:gd name="T29" fmla="*/ 47 h 239"/>
                <a:gd name="T30" fmla="*/ 29 w 160"/>
                <a:gd name="T31" fmla="*/ 29 h 239"/>
                <a:gd name="T32" fmla="*/ 78 w 160"/>
                <a:gd name="T33" fmla="*/ 10 h 239"/>
                <a:gd name="T34" fmla="*/ 115 w 160"/>
                <a:gd name="T35" fmla="*/ 48 h 239"/>
                <a:gd name="T36" fmla="*/ 101 w 160"/>
                <a:gd name="T37" fmla="*/ 90 h 239"/>
                <a:gd name="T38" fmla="*/ 63 w 160"/>
                <a:gd name="T39" fmla="*/ 105 h 239"/>
                <a:gd name="T40" fmla="*/ 52 w 160"/>
                <a:gd name="T41" fmla="*/ 106 h 239"/>
                <a:gd name="T42" fmla="*/ 48 w 160"/>
                <a:gd name="T43" fmla="*/ 110 h 239"/>
                <a:gd name="T44" fmla="*/ 57 w 160"/>
                <a:gd name="T45" fmla="*/ 115 h 239"/>
                <a:gd name="T46" fmla="*/ 76 w 160"/>
                <a:gd name="T47" fmla="*/ 1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239">
                  <a:moveTo>
                    <a:pt x="76" y="115"/>
                  </a:moveTo>
                  <a:cubicBezTo>
                    <a:pt x="103" y="115"/>
                    <a:pt x="123" y="134"/>
                    <a:pt x="123" y="171"/>
                  </a:cubicBezTo>
                  <a:cubicBezTo>
                    <a:pt x="123" y="214"/>
                    <a:pt x="98" y="227"/>
                    <a:pt x="77" y="227"/>
                  </a:cubicBezTo>
                  <a:cubicBezTo>
                    <a:pt x="63" y="227"/>
                    <a:pt x="33" y="224"/>
                    <a:pt x="18" y="203"/>
                  </a:cubicBezTo>
                  <a:cubicBezTo>
                    <a:pt x="35" y="202"/>
                    <a:pt x="38" y="191"/>
                    <a:pt x="38" y="183"/>
                  </a:cubicBezTo>
                  <a:cubicBezTo>
                    <a:pt x="38" y="172"/>
                    <a:pt x="30" y="164"/>
                    <a:pt x="19" y="164"/>
                  </a:cubicBezTo>
                  <a:cubicBezTo>
                    <a:pt x="9" y="164"/>
                    <a:pt x="0" y="170"/>
                    <a:pt x="0" y="184"/>
                  </a:cubicBezTo>
                  <a:cubicBezTo>
                    <a:pt x="0" y="217"/>
                    <a:pt x="36" y="239"/>
                    <a:pt x="78" y="239"/>
                  </a:cubicBezTo>
                  <a:cubicBezTo>
                    <a:pt x="127" y="239"/>
                    <a:pt x="160" y="206"/>
                    <a:pt x="160" y="171"/>
                  </a:cubicBezTo>
                  <a:cubicBezTo>
                    <a:pt x="160" y="144"/>
                    <a:pt x="138" y="117"/>
                    <a:pt x="99" y="109"/>
                  </a:cubicBezTo>
                  <a:cubicBezTo>
                    <a:pt x="136" y="96"/>
                    <a:pt x="149" y="69"/>
                    <a:pt x="149" y="48"/>
                  </a:cubicBezTo>
                  <a:cubicBezTo>
                    <a:pt x="149" y="21"/>
                    <a:pt x="117" y="0"/>
                    <a:pt x="79" y="0"/>
                  </a:cubicBezTo>
                  <a:cubicBezTo>
                    <a:pt x="40" y="0"/>
                    <a:pt x="10" y="19"/>
                    <a:pt x="10" y="47"/>
                  </a:cubicBezTo>
                  <a:cubicBezTo>
                    <a:pt x="10" y="59"/>
                    <a:pt x="18" y="65"/>
                    <a:pt x="29" y="65"/>
                  </a:cubicBezTo>
                  <a:cubicBezTo>
                    <a:pt x="39" y="65"/>
                    <a:pt x="46" y="57"/>
                    <a:pt x="46" y="47"/>
                  </a:cubicBezTo>
                  <a:cubicBezTo>
                    <a:pt x="46" y="37"/>
                    <a:pt x="39" y="30"/>
                    <a:pt x="29" y="29"/>
                  </a:cubicBezTo>
                  <a:cubicBezTo>
                    <a:pt x="41" y="14"/>
                    <a:pt x="65" y="10"/>
                    <a:pt x="78" y="10"/>
                  </a:cubicBezTo>
                  <a:cubicBezTo>
                    <a:pt x="93" y="10"/>
                    <a:pt x="115" y="18"/>
                    <a:pt x="115" y="48"/>
                  </a:cubicBezTo>
                  <a:cubicBezTo>
                    <a:pt x="115" y="63"/>
                    <a:pt x="110" y="79"/>
                    <a:pt x="101" y="90"/>
                  </a:cubicBezTo>
                  <a:cubicBezTo>
                    <a:pt x="90" y="103"/>
                    <a:pt x="80" y="104"/>
                    <a:pt x="63" y="105"/>
                  </a:cubicBezTo>
                  <a:cubicBezTo>
                    <a:pt x="54" y="105"/>
                    <a:pt x="53" y="105"/>
                    <a:pt x="52" y="106"/>
                  </a:cubicBezTo>
                  <a:cubicBezTo>
                    <a:pt x="51" y="106"/>
                    <a:pt x="48" y="106"/>
                    <a:pt x="48" y="110"/>
                  </a:cubicBezTo>
                  <a:cubicBezTo>
                    <a:pt x="48" y="115"/>
                    <a:pt x="51" y="115"/>
                    <a:pt x="57" y="115"/>
                  </a:cubicBezTo>
                  <a:lnTo>
                    <a:pt x="76" y="11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49 2">
              <a:extLst>
                <a:ext uri="{FF2B5EF4-FFF2-40B4-BE49-F238E27FC236}">
                  <a16:creationId xmlns:a16="http://schemas.microsoft.com/office/drawing/2014/main" id="{901053F7-7933-6DFB-E465-DB91AF20AD28}"/>
                </a:ext>
              </a:extLst>
            </p:cNvPr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3440113" y="2676525"/>
              <a:ext cx="20638" cy="635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4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Freeform 50 2">
              <a:extLst>
                <a:ext uri="{FF2B5EF4-FFF2-40B4-BE49-F238E27FC236}">
                  <a16:creationId xmlns:a16="http://schemas.microsoft.com/office/drawing/2014/main" id="{ACE4E454-4A57-8512-AC71-35FC871FDA2F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509963" y="2605088"/>
              <a:ext cx="90488" cy="96838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8 h 226"/>
                <a:gd name="T6" fmla="*/ 203 w 249"/>
                <a:gd name="T7" fmla="*/ 45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7 h 226"/>
                <a:gd name="T20" fmla="*/ 22 w 249"/>
                <a:gd name="T21" fmla="*/ 82 h 226"/>
                <a:gd name="T22" fmla="*/ 28 w 249"/>
                <a:gd name="T23" fmla="*/ 77 h 226"/>
                <a:gd name="T24" fmla="*/ 95 w 249"/>
                <a:gd name="T25" fmla="*/ 11 h 226"/>
                <a:gd name="T26" fmla="*/ 122 w 249"/>
                <a:gd name="T27" fmla="*/ 45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9 h 226"/>
                <a:gd name="T34" fmla="*/ 46 w 249"/>
                <a:gd name="T35" fmla="*/ 182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99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50 h 226"/>
                <a:gd name="T52" fmla="*/ 154 w 249"/>
                <a:gd name="T53" fmla="*/ 215 h 226"/>
                <a:gd name="T54" fmla="*/ 127 w 249"/>
                <a:gd name="T55" fmla="*/ 182 h 226"/>
                <a:gd name="T56" fmla="*/ 135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8"/>
                  </a:cubicBezTo>
                  <a:cubicBezTo>
                    <a:pt x="213" y="20"/>
                    <a:pt x="203" y="33"/>
                    <a:pt x="203" y="45"/>
                  </a:cubicBezTo>
                  <a:cubicBezTo>
                    <a:pt x="203" y="53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7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5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4" y="11"/>
                    <a:pt x="122" y="16"/>
                    <a:pt x="122" y="45"/>
                  </a:cubicBezTo>
                  <a:cubicBezTo>
                    <a:pt x="122" y="60"/>
                    <a:pt x="113" y="94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Freeform 51 2">
              <a:extLst>
                <a:ext uri="{FF2B5EF4-FFF2-40B4-BE49-F238E27FC236}">
                  <a16:creationId xmlns:a16="http://schemas.microsoft.com/office/drawing/2014/main" id="{47B4D94E-97CB-92E6-6BD5-800BD138C966}"/>
                </a:ext>
              </a:extLst>
            </p:cNvPr>
            <p:cNvSpPr>
              <a:spLocks noEditPoints="1"/>
            </p:cNvSpPr>
            <p:nvPr>
              <p:custDataLst>
                <p:tags r:id="rId48"/>
              </p:custDataLst>
            </p:nvPr>
          </p:nvSpPr>
          <p:spPr bwMode="auto">
            <a:xfrm>
              <a:off x="3613150" y="2630488"/>
              <a:ext cx="61913" cy="100013"/>
            </a:xfrm>
            <a:custGeom>
              <a:avLst/>
              <a:gdLst>
                <a:gd name="T0" fmla="*/ 171 w 171"/>
                <a:gd name="T1" fmla="*/ 177 h 235"/>
                <a:gd name="T2" fmla="*/ 171 w 171"/>
                <a:gd name="T3" fmla="*/ 165 h 235"/>
                <a:gd name="T4" fmla="*/ 132 w 171"/>
                <a:gd name="T5" fmla="*/ 165 h 235"/>
                <a:gd name="T6" fmla="*/ 132 w 171"/>
                <a:gd name="T7" fmla="*/ 9 h 235"/>
                <a:gd name="T8" fmla="*/ 124 w 171"/>
                <a:gd name="T9" fmla="*/ 0 h 235"/>
                <a:gd name="T10" fmla="*/ 115 w 171"/>
                <a:gd name="T11" fmla="*/ 4 h 235"/>
                <a:gd name="T12" fmla="*/ 0 w 171"/>
                <a:gd name="T13" fmla="*/ 165 h 235"/>
                <a:gd name="T14" fmla="*/ 0 w 171"/>
                <a:gd name="T15" fmla="*/ 177 h 235"/>
                <a:gd name="T16" fmla="*/ 102 w 171"/>
                <a:gd name="T17" fmla="*/ 177 h 235"/>
                <a:gd name="T18" fmla="*/ 102 w 171"/>
                <a:gd name="T19" fmla="*/ 206 h 235"/>
                <a:gd name="T20" fmla="*/ 74 w 171"/>
                <a:gd name="T21" fmla="*/ 222 h 235"/>
                <a:gd name="T22" fmla="*/ 65 w 171"/>
                <a:gd name="T23" fmla="*/ 222 h 235"/>
                <a:gd name="T24" fmla="*/ 65 w 171"/>
                <a:gd name="T25" fmla="*/ 235 h 235"/>
                <a:gd name="T26" fmla="*/ 117 w 171"/>
                <a:gd name="T27" fmla="*/ 233 h 235"/>
                <a:gd name="T28" fmla="*/ 170 w 171"/>
                <a:gd name="T29" fmla="*/ 235 h 235"/>
                <a:gd name="T30" fmla="*/ 170 w 171"/>
                <a:gd name="T31" fmla="*/ 222 h 235"/>
                <a:gd name="T32" fmla="*/ 160 w 171"/>
                <a:gd name="T33" fmla="*/ 222 h 235"/>
                <a:gd name="T34" fmla="*/ 132 w 171"/>
                <a:gd name="T35" fmla="*/ 206 h 235"/>
                <a:gd name="T36" fmla="*/ 132 w 171"/>
                <a:gd name="T37" fmla="*/ 177 h 235"/>
                <a:gd name="T38" fmla="*/ 171 w 171"/>
                <a:gd name="T39" fmla="*/ 177 h 235"/>
                <a:gd name="T40" fmla="*/ 105 w 171"/>
                <a:gd name="T41" fmla="*/ 37 h 235"/>
                <a:gd name="T42" fmla="*/ 105 w 171"/>
                <a:gd name="T43" fmla="*/ 165 h 235"/>
                <a:gd name="T44" fmla="*/ 13 w 171"/>
                <a:gd name="T45" fmla="*/ 165 h 235"/>
                <a:gd name="T46" fmla="*/ 105 w 171"/>
                <a:gd name="T47" fmla="*/ 3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1" h="235">
                  <a:moveTo>
                    <a:pt x="171" y="177"/>
                  </a:moveTo>
                  <a:lnTo>
                    <a:pt x="171" y="165"/>
                  </a:lnTo>
                  <a:lnTo>
                    <a:pt x="132" y="165"/>
                  </a:lnTo>
                  <a:lnTo>
                    <a:pt x="132" y="9"/>
                  </a:lnTo>
                  <a:cubicBezTo>
                    <a:pt x="132" y="2"/>
                    <a:pt x="132" y="0"/>
                    <a:pt x="124" y="0"/>
                  </a:cubicBezTo>
                  <a:cubicBezTo>
                    <a:pt x="120" y="0"/>
                    <a:pt x="119" y="0"/>
                    <a:pt x="115" y="4"/>
                  </a:cubicBezTo>
                  <a:lnTo>
                    <a:pt x="0" y="165"/>
                  </a:lnTo>
                  <a:lnTo>
                    <a:pt x="0" y="177"/>
                  </a:lnTo>
                  <a:lnTo>
                    <a:pt x="102" y="177"/>
                  </a:lnTo>
                  <a:lnTo>
                    <a:pt x="102" y="206"/>
                  </a:lnTo>
                  <a:cubicBezTo>
                    <a:pt x="102" y="218"/>
                    <a:pt x="102" y="222"/>
                    <a:pt x="74" y="222"/>
                  </a:cubicBezTo>
                  <a:lnTo>
                    <a:pt x="65" y="222"/>
                  </a:lnTo>
                  <a:lnTo>
                    <a:pt x="65" y="235"/>
                  </a:lnTo>
                  <a:cubicBezTo>
                    <a:pt x="82" y="234"/>
                    <a:pt x="104" y="233"/>
                    <a:pt x="117" y="233"/>
                  </a:cubicBezTo>
                  <a:cubicBezTo>
                    <a:pt x="130" y="233"/>
                    <a:pt x="152" y="234"/>
                    <a:pt x="170" y="235"/>
                  </a:cubicBezTo>
                  <a:lnTo>
                    <a:pt x="170" y="222"/>
                  </a:lnTo>
                  <a:lnTo>
                    <a:pt x="160" y="222"/>
                  </a:lnTo>
                  <a:cubicBezTo>
                    <a:pt x="132" y="222"/>
                    <a:pt x="132" y="218"/>
                    <a:pt x="132" y="206"/>
                  </a:cubicBezTo>
                  <a:lnTo>
                    <a:pt x="132" y="177"/>
                  </a:lnTo>
                  <a:lnTo>
                    <a:pt x="171" y="177"/>
                  </a:lnTo>
                  <a:close/>
                  <a:moveTo>
                    <a:pt x="105" y="37"/>
                  </a:moveTo>
                  <a:lnTo>
                    <a:pt x="105" y="165"/>
                  </a:lnTo>
                  <a:lnTo>
                    <a:pt x="13" y="165"/>
                  </a:lnTo>
                  <a:lnTo>
                    <a:pt x="105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Freeform 52 2">
              <a:extLst>
                <a:ext uri="{FF2B5EF4-FFF2-40B4-BE49-F238E27FC236}">
                  <a16:creationId xmlns:a16="http://schemas.microsoft.com/office/drawing/2014/main" id="{68485837-3C55-DEFB-840E-645F2220CDA5}"/>
                </a:ext>
              </a:extLst>
            </p:cNvPr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3698875" y="2540000"/>
              <a:ext cx="42863" cy="2111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Freeform 53 2">
              <a:extLst>
                <a:ext uri="{FF2B5EF4-FFF2-40B4-BE49-F238E27FC236}">
                  <a16:creationId xmlns:a16="http://schemas.microsoft.com/office/drawing/2014/main" id="{0138BDEE-5E60-EEA1-8777-0BF4CCCE3B4B}"/>
                </a:ext>
              </a:extLst>
            </p:cNvPr>
            <p:cNvSpPr>
              <a:spLocks noEditPoints="1"/>
            </p:cNvSpPr>
            <p:nvPr>
              <p:custDataLst>
                <p:tags r:id="rId50"/>
              </p:custDataLst>
            </p:nvPr>
          </p:nvSpPr>
          <p:spPr bwMode="auto">
            <a:xfrm>
              <a:off x="3819525" y="2620963"/>
              <a:ext cx="120650" cy="49213"/>
            </a:xfrm>
            <a:custGeom>
              <a:avLst/>
              <a:gdLst>
                <a:gd name="T0" fmla="*/ 314 w 331"/>
                <a:gd name="T1" fmla="*/ 20 h 116"/>
                <a:gd name="T2" fmla="*/ 331 w 331"/>
                <a:gd name="T3" fmla="*/ 10 h 116"/>
                <a:gd name="T4" fmla="*/ 315 w 331"/>
                <a:gd name="T5" fmla="*/ 0 h 116"/>
                <a:gd name="T6" fmla="*/ 16 w 331"/>
                <a:gd name="T7" fmla="*/ 0 h 116"/>
                <a:gd name="T8" fmla="*/ 0 w 331"/>
                <a:gd name="T9" fmla="*/ 10 h 116"/>
                <a:gd name="T10" fmla="*/ 17 w 331"/>
                <a:gd name="T11" fmla="*/ 20 h 116"/>
                <a:gd name="T12" fmla="*/ 314 w 331"/>
                <a:gd name="T13" fmla="*/ 20 h 116"/>
                <a:gd name="T14" fmla="*/ 315 w 331"/>
                <a:gd name="T15" fmla="*/ 116 h 116"/>
                <a:gd name="T16" fmla="*/ 331 w 331"/>
                <a:gd name="T17" fmla="*/ 106 h 116"/>
                <a:gd name="T18" fmla="*/ 314 w 331"/>
                <a:gd name="T19" fmla="*/ 96 h 116"/>
                <a:gd name="T20" fmla="*/ 17 w 331"/>
                <a:gd name="T21" fmla="*/ 96 h 116"/>
                <a:gd name="T22" fmla="*/ 0 w 331"/>
                <a:gd name="T23" fmla="*/ 106 h 116"/>
                <a:gd name="T24" fmla="*/ 16 w 331"/>
                <a:gd name="T25" fmla="*/ 116 h 116"/>
                <a:gd name="T26" fmla="*/ 315 w 331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6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6"/>
                  </a:moveTo>
                  <a:cubicBezTo>
                    <a:pt x="322" y="116"/>
                    <a:pt x="331" y="116"/>
                    <a:pt x="331" y="106"/>
                  </a:cubicBezTo>
                  <a:cubicBezTo>
                    <a:pt x="331" y="96"/>
                    <a:pt x="322" y="96"/>
                    <a:pt x="314" y="96"/>
                  </a:cubicBezTo>
                  <a:lnTo>
                    <a:pt x="17" y="96"/>
                  </a:lnTo>
                  <a:cubicBezTo>
                    <a:pt x="9" y="96"/>
                    <a:pt x="0" y="96"/>
                    <a:pt x="0" y="106"/>
                  </a:cubicBezTo>
                  <a:cubicBezTo>
                    <a:pt x="0" y="116"/>
                    <a:pt x="9" y="116"/>
                    <a:pt x="16" y="116"/>
                  </a:cubicBezTo>
                  <a:lnTo>
                    <a:pt x="315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Freeform 54 2">
              <a:extLst>
                <a:ext uri="{FF2B5EF4-FFF2-40B4-BE49-F238E27FC236}">
                  <a16:creationId xmlns:a16="http://schemas.microsoft.com/office/drawing/2014/main" id="{9A457221-2ECC-D402-A5FB-3B08545CEBA5}"/>
                </a:ext>
              </a:extLst>
            </p:cNvPr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4019550" y="2540000"/>
              <a:ext cx="41275" cy="211138"/>
            </a:xfrm>
            <a:custGeom>
              <a:avLst/>
              <a:gdLst>
                <a:gd name="T0" fmla="*/ 116 w 116"/>
                <a:gd name="T1" fmla="*/ 493 h 498"/>
                <a:gd name="T2" fmla="*/ 108 w 116"/>
                <a:gd name="T3" fmla="*/ 482 h 498"/>
                <a:gd name="T4" fmla="*/ 29 w 116"/>
                <a:gd name="T5" fmla="*/ 249 h 498"/>
                <a:gd name="T6" fmla="*/ 110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8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10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Freeform 55 2">
              <a:extLst>
                <a:ext uri="{FF2B5EF4-FFF2-40B4-BE49-F238E27FC236}">
                  <a16:creationId xmlns:a16="http://schemas.microsoft.com/office/drawing/2014/main" id="{8ABBB43A-E526-743B-E5FB-6591FAF5521B}"/>
                </a:ext>
              </a:extLst>
            </p:cNvPr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4076700" y="2605088"/>
              <a:ext cx="84138" cy="138113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5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8 w 230"/>
                <a:gd name="T13" fmla="*/ 173 h 323"/>
                <a:gd name="T14" fmla="*/ 102 w 230"/>
                <a:gd name="T15" fmla="*/ 215 h 323"/>
                <a:gd name="T16" fmla="*/ 71 w 230"/>
                <a:gd name="T17" fmla="*/ 175 h 323"/>
                <a:gd name="T18" fmla="*/ 96 w 230"/>
                <a:gd name="T19" fmla="*/ 77 h 323"/>
                <a:gd name="T20" fmla="*/ 106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4 w 230"/>
                <a:gd name="T31" fmla="*/ 11 h 323"/>
                <a:gd name="T32" fmla="*/ 77 w 230"/>
                <a:gd name="T33" fmla="*/ 27 h 323"/>
                <a:gd name="T34" fmla="*/ 68 w 230"/>
                <a:gd name="T35" fmla="*/ 62 h 323"/>
                <a:gd name="T36" fmla="*/ 39 w 230"/>
                <a:gd name="T37" fmla="*/ 167 h 323"/>
                <a:gd name="T38" fmla="*/ 100 w 230"/>
                <a:gd name="T39" fmla="*/ 226 h 323"/>
                <a:gd name="T40" fmla="*/ 150 w 230"/>
                <a:gd name="T41" fmla="*/ 204 h 323"/>
                <a:gd name="T42" fmla="*/ 118 w 230"/>
                <a:gd name="T43" fmla="*/ 281 h 323"/>
                <a:gd name="T44" fmla="*/ 63 w 230"/>
                <a:gd name="T45" fmla="*/ 312 h 323"/>
                <a:gd name="T46" fmla="*/ 25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8 w 230"/>
                <a:gd name="T53" fmla="*/ 247 h 323"/>
                <a:gd name="T54" fmla="*/ 10 w 230"/>
                <a:gd name="T55" fmla="*/ 280 h 323"/>
                <a:gd name="T56" fmla="*/ 63 w 230"/>
                <a:gd name="T57" fmla="*/ 323 h 323"/>
                <a:gd name="T58" fmla="*/ 180 w 230"/>
                <a:gd name="T59" fmla="*/ 221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5" y="6"/>
                  </a:cubicBezTo>
                  <a:cubicBezTo>
                    <a:pt x="210" y="6"/>
                    <a:pt x="202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7" y="56"/>
                    <a:pt x="184" y="70"/>
                    <a:pt x="181" y="83"/>
                  </a:cubicBezTo>
                  <a:lnTo>
                    <a:pt x="158" y="173"/>
                  </a:lnTo>
                  <a:cubicBezTo>
                    <a:pt x="156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5"/>
                  </a:cubicBezTo>
                  <a:cubicBezTo>
                    <a:pt x="71" y="152"/>
                    <a:pt x="80" y="121"/>
                    <a:pt x="96" y="77"/>
                  </a:cubicBezTo>
                  <a:cubicBezTo>
                    <a:pt x="104" y="57"/>
                    <a:pt x="106" y="51"/>
                    <a:pt x="106" y="41"/>
                  </a:cubicBezTo>
                  <a:cubicBezTo>
                    <a:pt x="106" y="19"/>
                    <a:pt x="90" y="0"/>
                    <a:pt x="66" y="0"/>
                  </a:cubicBezTo>
                  <a:cubicBezTo>
                    <a:pt x="18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40"/>
                    <a:pt x="72" y="53"/>
                    <a:pt x="68" y="62"/>
                  </a:cubicBezTo>
                  <a:cubicBezTo>
                    <a:pt x="48" y="115"/>
                    <a:pt x="39" y="143"/>
                    <a:pt x="39" y="167"/>
                  </a:cubicBezTo>
                  <a:cubicBezTo>
                    <a:pt x="39" y="211"/>
                    <a:pt x="71" y="226"/>
                    <a:pt x="100" y="226"/>
                  </a:cubicBezTo>
                  <a:cubicBezTo>
                    <a:pt x="119" y="226"/>
                    <a:pt x="136" y="218"/>
                    <a:pt x="150" y="204"/>
                  </a:cubicBezTo>
                  <a:cubicBezTo>
                    <a:pt x="144" y="230"/>
                    <a:pt x="138" y="254"/>
                    <a:pt x="118" y="281"/>
                  </a:cubicBezTo>
                  <a:cubicBezTo>
                    <a:pt x="105" y="298"/>
                    <a:pt x="86" y="312"/>
                    <a:pt x="63" y="312"/>
                  </a:cubicBezTo>
                  <a:cubicBezTo>
                    <a:pt x="56" y="312"/>
                    <a:pt x="34" y="310"/>
                    <a:pt x="25" y="291"/>
                  </a:cubicBezTo>
                  <a:cubicBezTo>
                    <a:pt x="33" y="291"/>
                    <a:pt x="40" y="291"/>
                    <a:pt x="47" y="285"/>
                  </a:cubicBezTo>
                  <a:cubicBezTo>
                    <a:pt x="52" y="281"/>
                    <a:pt x="57" y="274"/>
                    <a:pt x="57" y="265"/>
                  </a:cubicBezTo>
                  <a:cubicBezTo>
                    <a:pt x="57" y="249"/>
                    <a:pt x="43" y="247"/>
                    <a:pt x="38" y="247"/>
                  </a:cubicBezTo>
                  <a:cubicBezTo>
                    <a:pt x="27" y="247"/>
                    <a:pt x="10" y="255"/>
                    <a:pt x="10" y="280"/>
                  </a:cubicBezTo>
                  <a:cubicBezTo>
                    <a:pt x="10" y="304"/>
                    <a:pt x="32" y="323"/>
                    <a:pt x="63" y="323"/>
                  </a:cubicBezTo>
                  <a:cubicBezTo>
                    <a:pt x="114" y="323"/>
                    <a:pt x="166" y="278"/>
                    <a:pt x="180" y="221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Freeform 56 2">
              <a:extLst>
                <a:ext uri="{FF2B5EF4-FFF2-40B4-BE49-F238E27FC236}">
                  <a16:creationId xmlns:a16="http://schemas.microsoft.com/office/drawing/2014/main" id="{7B64BC62-EDB0-44B1-9A65-2DEE4D29222D}"/>
                </a:ext>
              </a:extLst>
            </p:cNvPr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4173538" y="2632075"/>
              <a:ext cx="46038" cy="98425"/>
            </a:xfrm>
            <a:custGeom>
              <a:avLst/>
              <a:gdLst>
                <a:gd name="T0" fmla="*/ 78 w 126"/>
                <a:gd name="T1" fmla="*/ 10 h 232"/>
                <a:gd name="T2" fmla="*/ 68 w 126"/>
                <a:gd name="T3" fmla="*/ 0 h 232"/>
                <a:gd name="T4" fmla="*/ 0 w 126"/>
                <a:gd name="T5" fmla="*/ 22 h 232"/>
                <a:gd name="T6" fmla="*/ 0 w 126"/>
                <a:gd name="T7" fmla="*/ 35 h 232"/>
                <a:gd name="T8" fmla="*/ 50 w 126"/>
                <a:gd name="T9" fmla="*/ 25 h 232"/>
                <a:gd name="T10" fmla="*/ 50 w 126"/>
                <a:gd name="T11" fmla="*/ 203 h 232"/>
                <a:gd name="T12" fmla="*/ 15 w 126"/>
                <a:gd name="T13" fmla="*/ 219 h 232"/>
                <a:gd name="T14" fmla="*/ 2 w 126"/>
                <a:gd name="T15" fmla="*/ 219 h 232"/>
                <a:gd name="T16" fmla="*/ 2 w 126"/>
                <a:gd name="T17" fmla="*/ 232 h 232"/>
                <a:gd name="T18" fmla="*/ 64 w 126"/>
                <a:gd name="T19" fmla="*/ 230 h 232"/>
                <a:gd name="T20" fmla="*/ 126 w 126"/>
                <a:gd name="T21" fmla="*/ 232 h 232"/>
                <a:gd name="T22" fmla="*/ 126 w 126"/>
                <a:gd name="T23" fmla="*/ 219 h 232"/>
                <a:gd name="T24" fmla="*/ 113 w 126"/>
                <a:gd name="T25" fmla="*/ 219 h 232"/>
                <a:gd name="T26" fmla="*/ 78 w 126"/>
                <a:gd name="T27" fmla="*/ 203 h 232"/>
                <a:gd name="T28" fmla="*/ 78 w 126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232">
                  <a:moveTo>
                    <a:pt x="78" y="10"/>
                  </a:moveTo>
                  <a:cubicBezTo>
                    <a:pt x="78" y="0"/>
                    <a:pt x="78" y="0"/>
                    <a:pt x="68" y="0"/>
                  </a:cubicBezTo>
                  <a:cubicBezTo>
                    <a:pt x="46" y="22"/>
                    <a:pt x="14" y="22"/>
                    <a:pt x="0" y="22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0" y="25"/>
                  </a:cubicBezTo>
                  <a:lnTo>
                    <a:pt x="50" y="203"/>
                  </a:lnTo>
                  <a:cubicBezTo>
                    <a:pt x="50" y="214"/>
                    <a:pt x="50" y="219"/>
                    <a:pt x="15" y="219"/>
                  </a:cubicBezTo>
                  <a:lnTo>
                    <a:pt x="2" y="219"/>
                  </a:lnTo>
                  <a:lnTo>
                    <a:pt x="2" y="232"/>
                  </a:lnTo>
                  <a:cubicBezTo>
                    <a:pt x="8" y="231"/>
                    <a:pt x="51" y="230"/>
                    <a:pt x="64" y="230"/>
                  </a:cubicBezTo>
                  <a:cubicBezTo>
                    <a:pt x="75" y="230"/>
                    <a:pt x="119" y="231"/>
                    <a:pt x="126" y="232"/>
                  </a:cubicBezTo>
                  <a:lnTo>
                    <a:pt x="126" y="219"/>
                  </a:lnTo>
                  <a:lnTo>
                    <a:pt x="113" y="219"/>
                  </a:lnTo>
                  <a:cubicBezTo>
                    <a:pt x="78" y="219"/>
                    <a:pt x="78" y="214"/>
                    <a:pt x="78" y="203"/>
                  </a:cubicBezTo>
                  <a:lnTo>
                    <a:pt x="78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Freeform 57 2">
              <a:extLst>
                <a:ext uri="{FF2B5EF4-FFF2-40B4-BE49-F238E27FC236}">
                  <a16:creationId xmlns:a16="http://schemas.microsoft.com/office/drawing/2014/main" id="{6B5401FF-A97B-838B-87F3-59C97266727C}"/>
                </a:ext>
              </a:extLst>
            </p:cNvPr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4256088" y="2676525"/>
              <a:ext cx="22225" cy="635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Freeform 58 2">
              <a:extLst>
                <a:ext uri="{FF2B5EF4-FFF2-40B4-BE49-F238E27FC236}">
                  <a16:creationId xmlns:a16="http://schemas.microsoft.com/office/drawing/2014/main" id="{27AE8959-03BA-6087-1912-C66B59979A4B}"/>
                </a:ext>
              </a:extLst>
            </p:cNvPr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4327525" y="2605088"/>
              <a:ext cx="82550" cy="138113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6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9 w 230"/>
                <a:gd name="T13" fmla="*/ 173 h 323"/>
                <a:gd name="T14" fmla="*/ 102 w 230"/>
                <a:gd name="T15" fmla="*/ 215 h 323"/>
                <a:gd name="T16" fmla="*/ 71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4 w 230"/>
                <a:gd name="T31" fmla="*/ 11 h 323"/>
                <a:gd name="T32" fmla="*/ 77 w 230"/>
                <a:gd name="T33" fmla="*/ 27 h 323"/>
                <a:gd name="T34" fmla="*/ 68 w 230"/>
                <a:gd name="T35" fmla="*/ 62 h 323"/>
                <a:gd name="T36" fmla="*/ 40 w 230"/>
                <a:gd name="T37" fmla="*/ 167 h 323"/>
                <a:gd name="T38" fmla="*/ 100 w 230"/>
                <a:gd name="T39" fmla="*/ 226 h 323"/>
                <a:gd name="T40" fmla="*/ 151 w 230"/>
                <a:gd name="T41" fmla="*/ 204 h 323"/>
                <a:gd name="T42" fmla="*/ 118 w 230"/>
                <a:gd name="T43" fmla="*/ 281 h 323"/>
                <a:gd name="T44" fmla="*/ 63 w 230"/>
                <a:gd name="T45" fmla="*/ 312 h 323"/>
                <a:gd name="T46" fmla="*/ 26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9 w 230"/>
                <a:gd name="T53" fmla="*/ 247 h 323"/>
                <a:gd name="T54" fmla="*/ 11 w 230"/>
                <a:gd name="T55" fmla="*/ 280 h 323"/>
                <a:gd name="T56" fmla="*/ 63 w 230"/>
                <a:gd name="T57" fmla="*/ 323 h 323"/>
                <a:gd name="T58" fmla="*/ 180 w 230"/>
                <a:gd name="T59" fmla="*/ 221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6" y="6"/>
                  </a:cubicBezTo>
                  <a:cubicBezTo>
                    <a:pt x="211" y="6"/>
                    <a:pt x="203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8" y="56"/>
                    <a:pt x="184" y="70"/>
                    <a:pt x="181" y="83"/>
                  </a:cubicBezTo>
                  <a:lnTo>
                    <a:pt x="159" y="173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5"/>
                  </a:cubicBezTo>
                  <a:cubicBezTo>
                    <a:pt x="71" y="152"/>
                    <a:pt x="80" y="121"/>
                    <a:pt x="97" y="77"/>
                  </a:cubicBezTo>
                  <a:cubicBezTo>
                    <a:pt x="105" y="57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6"/>
                    <a:pt x="48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40"/>
                    <a:pt x="72" y="53"/>
                    <a:pt x="68" y="62"/>
                  </a:cubicBezTo>
                  <a:cubicBezTo>
                    <a:pt x="49" y="115"/>
                    <a:pt x="40" y="143"/>
                    <a:pt x="40" y="167"/>
                  </a:cubicBezTo>
                  <a:cubicBezTo>
                    <a:pt x="40" y="211"/>
                    <a:pt x="71" y="226"/>
                    <a:pt x="100" y="226"/>
                  </a:cubicBezTo>
                  <a:cubicBezTo>
                    <a:pt x="120" y="226"/>
                    <a:pt x="137" y="218"/>
                    <a:pt x="151" y="204"/>
                  </a:cubicBezTo>
                  <a:cubicBezTo>
                    <a:pt x="144" y="230"/>
                    <a:pt x="138" y="254"/>
                    <a:pt x="118" y="281"/>
                  </a:cubicBezTo>
                  <a:cubicBezTo>
                    <a:pt x="105" y="298"/>
                    <a:pt x="86" y="312"/>
                    <a:pt x="63" y="312"/>
                  </a:cubicBezTo>
                  <a:cubicBezTo>
                    <a:pt x="56" y="312"/>
                    <a:pt x="34" y="310"/>
                    <a:pt x="26" y="291"/>
                  </a:cubicBezTo>
                  <a:cubicBezTo>
                    <a:pt x="34" y="291"/>
                    <a:pt x="40" y="291"/>
                    <a:pt x="47" y="285"/>
                  </a:cubicBezTo>
                  <a:cubicBezTo>
                    <a:pt x="52" y="281"/>
                    <a:pt x="57" y="274"/>
                    <a:pt x="57" y="265"/>
                  </a:cubicBezTo>
                  <a:cubicBezTo>
                    <a:pt x="57" y="249"/>
                    <a:pt x="44" y="247"/>
                    <a:pt x="39" y="247"/>
                  </a:cubicBezTo>
                  <a:cubicBezTo>
                    <a:pt x="27" y="247"/>
                    <a:pt x="11" y="255"/>
                    <a:pt x="11" y="280"/>
                  </a:cubicBezTo>
                  <a:cubicBezTo>
                    <a:pt x="11" y="304"/>
                    <a:pt x="33" y="323"/>
                    <a:pt x="63" y="323"/>
                  </a:cubicBezTo>
                  <a:cubicBezTo>
                    <a:pt x="115" y="323"/>
                    <a:pt x="166" y="278"/>
                    <a:pt x="180" y="221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Freeform 59 2">
              <a:extLst>
                <a:ext uri="{FF2B5EF4-FFF2-40B4-BE49-F238E27FC236}">
                  <a16:creationId xmlns:a16="http://schemas.microsoft.com/office/drawing/2014/main" id="{F8F76791-778F-A7D1-DB9A-69E40BF1BA0B}"/>
                </a:ext>
              </a:extLst>
            </p:cNvPr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4418013" y="2632075"/>
              <a:ext cx="57150" cy="98425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8 w 154"/>
                <a:gd name="T7" fmla="*/ 202 h 232"/>
                <a:gd name="T8" fmla="*/ 34 w 154"/>
                <a:gd name="T9" fmla="*/ 202 h 232"/>
                <a:gd name="T10" fmla="*/ 104 w 154"/>
                <a:gd name="T11" fmla="*/ 143 h 232"/>
                <a:gd name="T12" fmla="*/ 154 w 154"/>
                <a:gd name="T13" fmla="*/ 68 h 232"/>
                <a:gd name="T14" fmla="*/ 72 w 154"/>
                <a:gd name="T15" fmla="*/ 0 h 232"/>
                <a:gd name="T16" fmla="*/ 0 w 154"/>
                <a:gd name="T17" fmla="*/ 62 h 232"/>
                <a:gd name="T18" fmla="*/ 18 w 154"/>
                <a:gd name="T19" fmla="*/ 82 h 232"/>
                <a:gd name="T20" fmla="*/ 37 w 154"/>
                <a:gd name="T21" fmla="*/ 64 h 232"/>
                <a:gd name="T22" fmla="*/ 16 w 154"/>
                <a:gd name="T23" fmla="*/ 45 h 232"/>
                <a:gd name="T24" fmla="*/ 67 w 154"/>
                <a:gd name="T25" fmla="*/ 13 h 232"/>
                <a:gd name="T26" fmla="*/ 120 w 154"/>
                <a:gd name="T27" fmla="*/ 68 h 232"/>
                <a:gd name="T28" fmla="*/ 87 w 154"/>
                <a:gd name="T29" fmla="*/ 135 h 232"/>
                <a:gd name="T30" fmla="*/ 3 w 154"/>
                <a:gd name="T31" fmla="*/ 218 h 232"/>
                <a:gd name="T32" fmla="*/ 0 w 154"/>
                <a:gd name="T33" fmla="*/ 232 h 232"/>
                <a:gd name="T34" fmla="*/ 143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7" y="196"/>
                    <a:pt x="133" y="200"/>
                  </a:cubicBezTo>
                  <a:cubicBezTo>
                    <a:pt x="130" y="202"/>
                    <a:pt x="103" y="202"/>
                    <a:pt x="98" y="202"/>
                  </a:cubicBezTo>
                  <a:lnTo>
                    <a:pt x="34" y="202"/>
                  </a:lnTo>
                  <a:cubicBezTo>
                    <a:pt x="71" y="169"/>
                    <a:pt x="83" y="160"/>
                    <a:pt x="104" y="143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2" y="0"/>
                  </a:cubicBezTo>
                  <a:cubicBezTo>
                    <a:pt x="29" y="0"/>
                    <a:pt x="0" y="30"/>
                    <a:pt x="0" y="62"/>
                  </a:cubicBezTo>
                  <a:cubicBezTo>
                    <a:pt x="0" y="80"/>
                    <a:pt x="15" y="82"/>
                    <a:pt x="18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4" y="45"/>
                    <a:pt x="16" y="45"/>
                  </a:cubicBezTo>
                  <a:cubicBezTo>
                    <a:pt x="27" y="20"/>
                    <a:pt x="51" y="13"/>
                    <a:pt x="67" y="13"/>
                  </a:cubicBezTo>
                  <a:cubicBezTo>
                    <a:pt x="102" y="13"/>
                    <a:pt x="120" y="40"/>
                    <a:pt x="120" y="68"/>
                  </a:cubicBezTo>
                  <a:cubicBezTo>
                    <a:pt x="120" y="98"/>
                    <a:pt x="98" y="122"/>
                    <a:pt x="87" y="135"/>
                  </a:cubicBezTo>
                  <a:lnTo>
                    <a:pt x="3" y="218"/>
                  </a:lnTo>
                  <a:cubicBezTo>
                    <a:pt x="0" y="221"/>
                    <a:pt x="0" y="222"/>
                    <a:pt x="0" y="232"/>
                  </a:cubicBezTo>
                  <a:lnTo>
                    <a:pt x="143" y="232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" name="Freeform 60 2">
              <a:extLst>
                <a:ext uri="{FF2B5EF4-FFF2-40B4-BE49-F238E27FC236}">
                  <a16:creationId xmlns:a16="http://schemas.microsoft.com/office/drawing/2014/main" id="{E8073FF3-58E0-B8FE-E915-C7A86D513945}"/>
                </a:ext>
              </a:extLst>
            </p:cNvPr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4506913" y="2676525"/>
              <a:ext cx="20638" cy="635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4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Freeform 61 2">
              <a:extLst>
                <a:ext uri="{FF2B5EF4-FFF2-40B4-BE49-F238E27FC236}">
                  <a16:creationId xmlns:a16="http://schemas.microsoft.com/office/drawing/2014/main" id="{0531F06E-5931-9AB9-891B-AE175FC895CF}"/>
                </a:ext>
              </a:extLst>
            </p:cNvPr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4576763" y="2605088"/>
              <a:ext cx="84138" cy="138113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6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9 w 230"/>
                <a:gd name="T13" fmla="*/ 173 h 323"/>
                <a:gd name="T14" fmla="*/ 102 w 230"/>
                <a:gd name="T15" fmla="*/ 215 h 323"/>
                <a:gd name="T16" fmla="*/ 72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5 w 230"/>
                <a:gd name="T31" fmla="*/ 11 h 323"/>
                <a:gd name="T32" fmla="*/ 77 w 230"/>
                <a:gd name="T33" fmla="*/ 27 h 323"/>
                <a:gd name="T34" fmla="*/ 69 w 230"/>
                <a:gd name="T35" fmla="*/ 62 h 323"/>
                <a:gd name="T36" fmla="*/ 40 w 230"/>
                <a:gd name="T37" fmla="*/ 167 h 323"/>
                <a:gd name="T38" fmla="*/ 100 w 230"/>
                <a:gd name="T39" fmla="*/ 226 h 323"/>
                <a:gd name="T40" fmla="*/ 151 w 230"/>
                <a:gd name="T41" fmla="*/ 204 h 323"/>
                <a:gd name="T42" fmla="*/ 118 w 230"/>
                <a:gd name="T43" fmla="*/ 281 h 323"/>
                <a:gd name="T44" fmla="*/ 64 w 230"/>
                <a:gd name="T45" fmla="*/ 312 h 323"/>
                <a:gd name="T46" fmla="*/ 26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9 w 230"/>
                <a:gd name="T53" fmla="*/ 247 h 323"/>
                <a:gd name="T54" fmla="*/ 11 w 230"/>
                <a:gd name="T55" fmla="*/ 280 h 323"/>
                <a:gd name="T56" fmla="*/ 64 w 230"/>
                <a:gd name="T57" fmla="*/ 323 h 323"/>
                <a:gd name="T58" fmla="*/ 180 w 230"/>
                <a:gd name="T59" fmla="*/ 221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6" y="6"/>
                  </a:cubicBezTo>
                  <a:cubicBezTo>
                    <a:pt x="211" y="6"/>
                    <a:pt x="203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8" y="56"/>
                    <a:pt x="184" y="70"/>
                    <a:pt x="181" y="83"/>
                  </a:cubicBezTo>
                  <a:lnTo>
                    <a:pt x="159" y="173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2" y="193"/>
                    <a:pt x="72" y="175"/>
                  </a:cubicBezTo>
                  <a:cubicBezTo>
                    <a:pt x="72" y="152"/>
                    <a:pt x="80" y="121"/>
                    <a:pt x="97" y="77"/>
                  </a:cubicBezTo>
                  <a:cubicBezTo>
                    <a:pt x="105" y="57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6"/>
                    <a:pt x="48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40"/>
                    <a:pt x="72" y="53"/>
                    <a:pt x="69" y="62"/>
                  </a:cubicBezTo>
                  <a:cubicBezTo>
                    <a:pt x="49" y="115"/>
                    <a:pt x="40" y="143"/>
                    <a:pt x="40" y="167"/>
                  </a:cubicBezTo>
                  <a:cubicBezTo>
                    <a:pt x="40" y="211"/>
                    <a:pt x="71" y="226"/>
                    <a:pt x="100" y="226"/>
                  </a:cubicBezTo>
                  <a:cubicBezTo>
                    <a:pt x="120" y="226"/>
                    <a:pt x="137" y="218"/>
                    <a:pt x="151" y="204"/>
                  </a:cubicBezTo>
                  <a:cubicBezTo>
                    <a:pt x="144" y="230"/>
                    <a:pt x="138" y="254"/>
                    <a:pt x="118" y="281"/>
                  </a:cubicBezTo>
                  <a:cubicBezTo>
                    <a:pt x="105" y="298"/>
                    <a:pt x="86" y="312"/>
                    <a:pt x="64" y="312"/>
                  </a:cubicBezTo>
                  <a:cubicBezTo>
                    <a:pt x="57" y="312"/>
                    <a:pt x="34" y="310"/>
                    <a:pt x="26" y="291"/>
                  </a:cubicBezTo>
                  <a:cubicBezTo>
                    <a:pt x="34" y="291"/>
                    <a:pt x="40" y="291"/>
                    <a:pt x="47" y="285"/>
                  </a:cubicBezTo>
                  <a:cubicBezTo>
                    <a:pt x="52" y="281"/>
                    <a:pt x="57" y="274"/>
                    <a:pt x="57" y="265"/>
                  </a:cubicBezTo>
                  <a:cubicBezTo>
                    <a:pt x="57" y="249"/>
                    <a:pt x="44" y="247"/>
                    <a:pt x="39" y="247"/>
                  </a:cubicBezTo>
                  <a:cubicBezTo>
                    <a:pt x="27" y="247"/>
                    <a:pt x="11" y="255"/>
                    <a:pt x="11" y="280"/>
                  </a:cubicBezTo>
                  <a:cubicBezTo>
                    <a:pt x="11" y="304"/>
                    <a:pt x="33" y="323"/>
                    <a:pt x="64" y="323"/>
                  </a:cubicBezTo>
                  <a:cubicBezTo>
                    <a:pt x="115" y="323"/>
                    <a:pt x="166" y="278"/>
                    <a:pt x="180" y="221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Freeform 62 2">
              <a:extLst>
                <a:ext uri="{FF2B5EF4-FFF2-40B4-BE49-F238E27FC236}">
                  <a16:creationId xmlns:a16="http://schemas.microsoft.com/office/drawing/2014/main" id="{119FA46F-8477-5B87-0E3E-269A79C620A6}"/>
                </a:ext>
              </a:extLst>
            </p:cNvPr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4667250" y="2632075"/>
              <a:ext cx="58738" cy="101600"/>
            </a:xfrm>
            <a:custGeom>
              <a:avLst/>
              <a:gdLst>
                <a:gd name="T0" fmla="*/ 76 w 160"/>
                <a:gd name="T1" fmla="*/ 115 h 239"/>
                <a:gd name="T2" fmla="*/ 123 w 160"/>
                <a:gd name="T3" fmla="*/ 171 h 239"/>
                <a:gd name="T4" fmla="*/ 77 w 160"/>
                <a:gd name="T5" fmla="*/ 227 h 239"/>
                <a:gd name="T6" fmla="*/ 18 w 160"/>
                <a:gd name="T7" fmla="*/ 203 h 239"/>
                <a:gd name="T8" fmla="*/ 38 w 160"/>
                <a:gd name="T9" fmla="*/ 183 h 239"/>
                <a:gd name="T10" fmla="*/ 19 w 160"/>
                <a:gd name="T11" fmla="*/ 164 h 239"/>
                <a:gd name="T12" fmla="*/ 0 w 160"/>
                <a:gd name="T13" fmla="*/ 184 h 239"/>
                <a:gd name="T14" fmla="*/ 78 w 160"/>
                <a:gd name="T15" fmla="*/ 239 h 239"/>
                <a:gd name="T16" fmla="*/ 160 w 160"/>
                <a:gd name="T17" fmla="*/ 171 h 239"/>
                <a:gd name="T18" fmla="*/ 99 w 160"/>
                <a:gd name="T19" fmla="*/ 109 h 239"/>
                <a:gd name="T20" fmla="*/ 149 w 160"/>
                <a:gd name="T21" fmla="*/ 48 h 239"/>
                <a:gd name="T22" fmla="*/ 79 w 160"/>
                <a:gd name="T23" fmla="*/ 0 h 239"/>
                <a:gd name="T24" fmla="*/ 10 w 160"/>
                <a:gd name="T25" fmla="*/ 47 h 239"/>
                <a:gd name="T26" fmla="*/ 29 w 160"/>
                <a:gd name="T27" fmla="*/ 65 h 239"/>
                <a:gd name="T28" fmla="*/ 46 w 160"/>
                <a:gd name="T29" fmla="*/ 47 h 239"/>
                <a:gd name="T30" fmla="*/ 29 w 160"/>
                <a:gd name="T31" fmla="*/ 29 h 239"/>
                <a:gd name="T32" fmla="*/ 78 w 160"/>
                <a:gd name="T33" fmla="*/ 10 h 239"/>
                <a:gd name="T34" fmla="*/ 115 w 160"/>
                <a:gd name="T35" fmla="*/ 48 h 239"/>
                <a:gd name="T36" fmla="*/ 101 w 160"/>
                <a:gd name="T37" fmla="*/ 90 h 239"/>
                <a:gd name="T38" fmla="*/ 63 w 160"/>
                <a:gd name="T39" fmla="*/ 105 h 239"/>
                <a:gd name="T40" fmla="*/ 52 w 160"/>
                <a:gd name="T41" fmla="*/ 106 h 239"/>
                <a:gd name="T42" fmla="*/ 48 w 160"/>
                <a:gd name="T43" fmla="*/ 110 h 239"/>
                <a:gd name="T44" fmla="*/ 57 w 160"/>
                <a:gd name="T45" fmla="*/ 115 h 239"/>
                <a:gd name="T46" fmla="*/ 76 w 160"/>
                <a:gd name="T47" fmla="*/ 1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239">
                  <a:moveTo>
                    <a:pt x="76" y="115"/>
                  </a:moveTo>
                  <a:cubicBezTo>
                    <a:pt x="103" y="115"/>
                    <a:pt x="123" y="134"/>
                    <a:pt x="123" y="171"/>
                  </a:cubicBezTo>
                  <a:cubicBezTo>
                    <a:pt x="123" y="214"/>
                    <a:pt x="98" y="227"/>
                    <a:pt x="77" y="227"/>
                  </a:cubicBezTo>
                  <a:cubicBezTo>
                    <a:pt x="63" y="227"/>
                    <a:pt x="33" y="224"/>
                    <a:pt x="18" y="203"/>
                  </a:cubicBezTo>
                  <a:cubicBezTo>
                    <a:pt x="34" y="202"/>
                    <a:pt x="38" y="191"/>
                    <a:pt x="38" y="183"/>
                  </a:cubicBezTo>
                  <a:cubicBezTo>
                    <a:pt x="38" y="172"/>
                    <a:pt x="30" y="164"/>
                    <a:pt x="19" y="164"/>
                  </a:cubicBezTo>
                  <a:cubicBezTo>
                    <a:pt x="9" y="164"/>
                    <a:pt x="0" y="170"/>
                    <a:pt x="0" y="184"/>
                  </a:cubicBezTo>
                  <a:cubicBezTo>
                    <a:pt x="0" y="217"/>
                    <a:pt x="36" y="239"/>
                    <a:pt x="78" y="239"/>
                  </a:cubicBezTo>
                  <a:cubicBezTo>
                    <a:pt x="127" y="239"/>
                    <a:pt x="160" y="206"/>
                    <a:pt x="160" y="171"/>
                  </a:cubicBezTo>
                  <a:cubicBezTo>
                    <a:pt x="160" y="144"/>
                    <a:pt x="138" y="117"/>
                    <a:pt x="99" y="109"/>
                  </a:cubicBezTo>
                  <a:cubicBezTo>
                    <a:pt x="136" y="96"/>
                    <a:pt x="149" y="69"/>
                    <a:pt x="149" y="48"/>
                  </a:cubicBezTo>
                  <a:cubicBezTo>
                    <a:pt x="149" y="21"/>
                    <a:pt x="117" y="0"/>
                    <a:pt x="79" y="0"/>
                  </a:cubicBezTo>
                  <a:cubicBezTo>
                    <a:pt x="40" y="0"/>
                    <a:pt x="10" y="19"/>
                    <a:pt x="10" y="47"/>
                  </a:cubicBezTo>
                  <a:cubicBezTo>
                    <a:pt x="10" y="59"/>
                    <a:pt x="18" y="65"/>
                    <a:pt x="29" y="65"/>
                  </a:cubicBezTo>
                  <a:cubicBezTo>
                    <a:pt x="39" y="65"/>
                    <a:pt x="46" y="57"/>
                    <a:pt x="46" y="47"/>
                  </a:cubicBezTo>
                  <a:cubicBezTo>
                    <a:pt x="46" y="37"/>
                    <a:pt x="39" y="30"/>
                    <a:pt x="29" y="29"/>
                  </a:cubicBezTo>
                  <a:cubicBezTo>
                    <a:pt x="41" y="14"/>
                    <a:pt x="65" y="10"/>
                    <a:pt x="78" y="10"/>
                  </a:cubicBezTo>
                  <a:cubicBezTo>
                    <a:pt x="93" y="10"/>
                    <a:pt x="115" y="18"/>
                    <a:pt x="115" y="48"/>
                  </a:cubicBezTo>
                  <a:cubicBezTo>
                    <a:pt x="115" y="63"/>
                    <a:pt x="111" y="79"/>
                    <a:pt x="101" y="90"/>
                  </a:cubicBezTo>
                  <a:cubicBezTo>
                    <a:pt x="90" y="103"/>
                    <a:pt x="80" y="104"/>
                    <a:pt x="63" y="105"/>
                  </a:cubicBezTo>
                  <a:cubicBezTo>
                    <a:pt x="54" y="105"/>
                    <a:pt x="53" y="105"/>
                    <a:pt x="52" y="106"/>
                  </a:cubicBezTo>
                  <a:cubicBezTo>
                    <a:pt x="51" y="106"/>
                    <a:pt x="48" y="106"/>
                    <a:pt x="48" y="110"/>
                  </a:cubicBezTo>
                  <a:cubicBezTo>
                    <a:pt x="48" y="115"/>
                    <a:pt x="51" y="115"/>
                    <a:pt x="57" y="115"/>
                  </a:cubicBezTo>
                  <a:lnTo>
                    <a:pt x="76" y="11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Freeform 63 2">
              <a:extLst>
                <a:ext uri="{FF2B5EF4-FFF2-40B4-BE49-F238E27FC236}">
                  <a16:creationId xmlns:a16="http://schemas.microsoft.com/office/drawing/2014/main" id="{AAFED99C-F202-F4A6-419F-BEEF6017881D}"/>
                </a:ext>
              </a:extLst>
            </p:cNvPr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4757738" y="2676525"/>
              <a:ext cx="20638" cy="63500"/>
            </a:xfrm>
            <a:custGeom>
              <a:avLst/>
              <a:gdLst>
                <a:gd name="T0" fmla="*/ 58 w 58"/>
                <a:gd name="T1" fmla="*/ 52 h 149"/>
                <a:gd name="T2" fmla="*/ 27 w 58"/>
                <a:gd name="T3" fmla="*/ 0 h 149"/>
                <a:gd name="T4" fmla="*/ 0 w 58"/>
                <a:gd name="T5" fmla="*/ 26 h 149"/>
                <a:gd name="T6" fmla="*/ 27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4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" name="Freeform 64 2">
              <a:extLst>
                <a:ext uri="{FF2B5EF4-FFF2-40B4-BE49-F238E27FC236}">
                  <a16:creationId xmlns:a16="http://schemas.microsoft.com/office/drawing/2014/main" id="{9D291F7E-10EA-E9F9-46EF-E359BD24EBF3}"/>
                </a:ext>
              </a:extLst>
            </p:cNvPr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4827588" y="2605088"/>
              <a:ext cx="84138" cy="138113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6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9 w 230"/>
                <a:gd name="T13" fmla="*/ 173 h 323"/>
                <a:gd name="T14" fmla="*/ 102 w 230"/>
                <a:gd name="T15" fmla="*/ 215 h 323"/>
                <a:gd name="T16" fmla="*/ 72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5 w 230"/>
                <a:gd name="T31" fmla="*/ 11 h 323"/>
                <a:gd name="T32" fmla="*/ 77 w 230"/>
                <a:gd name="T33" fmla="*/ 27 h 323"/>
                <a:gd name="T34" fmla="*/ 69 w 230"/>
                <a:gd name="T35" fmla="*/ 62 h 323"/>
                <a:gd name="T36" fmla="*/ 40 w 230"/>
                <a:gd name="T37" fmla="*/ 167 h 323"/>
                <a:gd name="T38" fmla="*/ 100 w 230"/>
                <a:gd name="T39" fmla="*/ 226 h 323"/>
                <a:gd name="T40" fmla="*/ 151 w 230"/>
                <a:gd name="T41" fmla="*/ 204 h 323"/>
                <a:gd name="T42" fmla="*/ 118 w 230"/>
                <a:gd name="T43" fmla="*/ 281 h 323"/>
                <a:gd name="T44" fmla="*/ 64 w 230"/>
                <a:gd name="T45" fmla="*/ 312 h 323"/>
                <a:gd name="T46" fmla="*/ 26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9 w 230"/>
                <a:gd name="T53" fmla="*/ 247 h 323"/>
                <a:gd name="T54" fmla="*/ 11 w 230"/>
                <a:gd name="T55" fmla="*/ 280 h 323"/>
                <a:gd name="T56" fmla="*/ 64 w 230"/>
                <a:gd name="T57" fmla="*/ 323 h 323"/>
                <a:gd name="T58" fmla="*/ 180 w 230"/>
                <a:gd name="T59" fmla="*/ 221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6" y="6"/>
                  </a:cubicBezTo>
                  <a:cubicBezTo>
                    <a:pt x="211" y="6"/>
                    <a:pt x="203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8" y="56"/>
                    <a:pt x="184" y="70"/>
                    <a:pt x="181" y="83"/>
                  </a:cubicBezTo>
                  <a:lnTo>
                    <a:pt x="159" y="173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2" y="193"/>
                    <a:pt x="72" y="175"/>
                  </a:cubicBezTo>
                  <a:cubicBezTo>
                    <a:pt x="72" y="152"/>
                    <a:pt x="80" y="121"/>
                    <a:pt x="97" y="77"/>
                  </a:cubicBezTo>
                  <a:cubicBezTo>
                    <a:pt x="105" y="57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6"/>
                    <a:pt x="48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40"/>
                    <a:pt x="72" y="53"/>
                    <a:pt x="69" y="62"/>
                  </a:cubicBezTo>
                  <a:cubicBezTo>
                    <a:pt x="49" y="115"/>
                    <a:pt x="40" y="143"/>
                    <a:pt x="40" y="167"/>
                  </a:cubicBezTo>
                  <a:cubicBezTo>
                    <a:pt x="40" y="211"/>
                    <a:pt x="71" y="226"/>
                    <a:pt x="100" y="226"/>
                  </a:cubicBezTo>
                  <a:cubicBezTo>
                    <a:pt x="120" y="226"/>
                    <a:pt x="137" y="218"/>
                    <a:pt x="151" y="204"/>
                  </a:cubicBezTo>
                  <a:cubicBezTo>
                    <a:pt x="144" y="230"/>
                    <a:pt x="138" y="254"/>
                    <a:pt x="118" y="281"/>
                  </a:cubicBezTo>
                  <a:cubicBezTo>
                    <a:pt x="105" y="298"/>
                    <a:pt x="86" y="312"/>
                    <a:pt x="64" y="312"/>
                  </a:cubicBezTo>
                  <a:cubicBezTo>
                    <a:pt x="57" y="312"/>
                    <a:pt x="34" y="310"/>
                    <a:pt x="26" y="291"/>
                  </a:cubicBezTo>
                  <a:cubicBezTo>
                    <a:pt x="34" y="291"/>
                    <a:pt x="40" y="291"/>
                    <a:pt x="47" y="285"/>
                  </a:cubicBezTo>
                  <a:cubicBezTo>
                    <a:pt x="52" y="281"/>
                    <a:pt x="57" y="274"/>
                    <a:pt x="57" y="265"/>
                  </a:cubicBezTo>
                  <a:cubicBezTo>
                    <a:pt x="57" y="249"/>
                    <a:pt x="44" y="247"/>
                    <a:pt x="39" y="247"/>
                  </a:cubicBezTo>
                  <a:cubicBezTo>
                    <a:pt x="27" y="247"/>
                    <a:pt x="11" y="255"/>
                    <a:pt x="11" y="280"/>
                  </a:cubicBezTo>
                  <a:cubicBezTo>
                    <a:pt x="11" y="304"/>
                    <a:pt x="33" y="323"/>
                    <a:pt x="64" y="323"/>
                  </a:cubicBezTo>
                  <a:cubicBezTo>
                    <a:pt x="115" y="323"/>
                    <a:pt x="166" y="278"/>
                    <a:pt x="180" y="221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Freeform 65 2">
              <a:extLst>
                <a:ext uri="{FF2B5EF4-FFF2-40B4-BE49-F238E27FC236}">
                  <a16:creationId xmlns:a16="http://schemas.microsoft.com/office/drawing/2014/main" id="{B02F43B3-A420-5029-F4A2-4DD8D6428823}"/>
                </a:ext>
              </a:extLst>
            </p:cNvPr>
            <p:cNvSpPr>
              <a:spLocks noEditPoints="1"/>
            </p:cNvSpPr>
            <p:nvPr>
              <p:custDataLst>
                <p:tags r:id="rId62"/>
              </p:custDataLst>
            </p:nvPr>
          </p:nvSpPr>
          <p:spPr bwMode="auto">
            <a:xfrm>
              <a:off x="4916488" y="2630488"/>
              <a:ext cx="61913" cy="100013"/>
            </a:xfrm>
            <a:custGeom>
              <a:avLst/>
              <a:gdLst>
                <a:gd name="T0" fmla="*/ 171 w 171"/>
                <a:gd name="T1" fmla="*/ 177 h 235"/>
                <a:gd name="T2" fmla="*/ 171 w 171"/>
                <a:gd name="T3" fmla="*/ 165 h 235"/>
                <a:gd name="T4" fmla="*/ 133 w 171"/>
                <a:gd name="T5" fmla="*/ 165 h 235"/>
                <a:gd name="T6" fmla="*/ 133 w 171"/>
                <a:gd name="T7" fmla="*/ 9 h 235"/>
                <a:gd name="T8" fmla="*/ 125 w 171"/>
                <a:gd name="T9" fmla="*/ 0 h 235"/>
                <a:gd name="T10" fmla="*/ 116 w 171"/>
                <a:gd name="T11" fmla="*/ 4 h 235"/>
                <a:gd name="T12" fmla="*/ 0 w 171"/>
                <a:gd name="T13" fmla="*/ 165 h 235"/>
                <a:gd name="T14" fmla="*/ 0 w 171"/>
                <a:gd name="T15" fmla="*/ 177 h 235"/>
                <a:gd name="T16" fmla="*/ 103 w 171"/>
                <a:gd name="T17" fmla="*/ 177 h 235"/>
                <a:gd name="T18" fmla="*/ 103 w 171"/>
                <a:gd name="T19" fmla="*/ 206 h 235"/>
                <a:gd name="T20" fmla="*/ 75 w 171"/>
                <a:gd name="T21" fmla="*/ 222 h 235"/>
                <a:gd name="T22" fmla="*/ 65 w 171"/>
                <a:gd name="T23" fmla="*/ 222 h 235"/>
                <a:gd name="T24" fmla="*/ 65 w 171"/>
                <a:gd name="T25" fmla="*/ 235 h 235"/>
                <a:gd name="T26" fmla="*/ 118 w 171"/>
                <a:gd name="T27" fmla="*/ 233 h 235"/>
                <a:gd name="T28" fmla="*/ 170 w 171"/>
                <a:gd name="T29" fmla="*/ 235 h 235"/>
                <a:gd name="T30" fmla="*/ 170 w 171"/>
                <a:gd name="T31" fmla="*/ 222 h 235"/>
                <a:gd name="T32" fmla="*/ 161 w 171"/>
                <a:gd name="T33" fmla="*/ 222 h 235"/>
                <a:gd name="T34" fmla="*/ 133 w 171"/>
                <a:gd name="T35" fmla="*/ 206 h 235"/>
                <a:gd name="T36" fmla="*/ 133 w 171"/>
                <a:gd name="T37" fmla="*/ 177 h 235"/>
                <a:gd name="T38" fmla="*/ 171 w 171"/>
                <a:gd name="T39" fmla="*/ 177 h 235"/>
                <a:gd name="T40" fmla="*/ 105 w 171"/>
                <a:gd name="T41" fmla="*/ 37 h 235"/>
                <a:gd name="T42" fmla="*/ 105 w 171"/>
                <a:gd name="T43" fmla="*/ 165 h 235"/>
                <a:gd name="T44" fmla="*/ 13 w 171"/>
                <a:gd name="T45" fmla="*/ 165 h 235"/>
                <a:gd name="T46" fmla="*/ 105 w 171"/>
                <a:gd name="T47" fmla="*/ 3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1" h="235">
                  <a:moveTo>
                    <a:pt x="171" y="177"/>
                  </a:moveTo>
                  <a:lnTo>
                    <a:pt x="171" y="165"/>
                  </a:lnTo>
                  <a:lnTo>
                    <a:pt x="133" y="165"/>
                  </a:lnTo>
                  <a:lnTo>
                    <a:pt x="133" y="9"/>
                  </a:lnTo>
                  <a:cubicBezTo>
                    <a:pt x="133" y="2"/>
                    <a:pt x="133" y="0"/>
                    <a:pt x="125" y="0"/>
                  </a:cubicBezTo>
                  <a:cubicBezTo>
                    <a:pt x="121" y="0"/>
                    <a:pt x="119" y="0"/>
                    <a:pt x="116" y="4"/>
                  </a:cubicBezTo>
                  <a:lnTo>
                    <a:pt x="0" y="165"/>
                  </a:lnTo>
                  <a:lnTo>
                    <a:pt x="0" y="177"/>
                  </a:lnTo>
                  <a:lnTo>
                    <a:pt x="103" y="177"/>
                  </a:lnTo>
                  <a:lnTo>
                    <a:pt x="103" y="206"/>
                  </a:lnTo>
                  <a:cubicBezTo>
                    <a:pt x="103" y="218"/>
                    <a:pt x="103" y="222"/>
                    <a:pt x="75" y="222"/>
                  </a:cubicBezTo>
                  <a:lnTo>
                    <a:pt x="65" y="222"/>
                  </a:lnTo>
                  <a:lnTo>
                    <a:pt x="65" y="235"/>
                  </a:lnTo>
                  <a:cubicBezTo>
                    <a:pt x="83" y="234"/>
                    <a:pt x="105" y="233"/>
                    <a:pt x="118" y="233"/>
                  </a:cubicBezTo>
                  <a:cubicBezTo>
                    <a:pt x="130" y="233"/>
                    <a:pt x="153" y="234"/>
                    <a:pt x="170" y="235"/>
                  </a:cubicBezTo>
                  <a:lnTo>
                    <a:pt x="170" y="222"/>
                  </a:lnTo>
                  <a:lnTo>
                    <a:pt x="161" y="222"/>
                  </a:lnTo>
                  <a:cubicBezTo>
                    <a:pt x="133" y="222"/>
                    <a:pt x="133" y="218"/>
                    <a:pt x="133" y="206"/>
                  </a:cubicBezTo>
                  <a:lnTo>
                    <a:pt x="133" y="177"/>
                  </a:lnTo>
                  <a:lnTo>
                    <a:pt x="171" y="177"/>
                  </a:lnTo>
                  <a:close/>
                  <a:moveTo>
                    <a:pt x="105" y="37"/>
                  </a:moveTo>
                  <a:lnTo>
                    <a:pt x="105" y="165"/>
                  </a:lnTo>
                  <a:lnTo>
                    <a:pt x="13" y="165"/>
                  </a:lnTo>
                  <a:lnTo>
                    <a:pt x="105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Freeform 66 2">
              <a:extLst>
                <a:ext uri="{FF2B5EF4-FFF2-40B4-BE49-F238E27FC236}">
                  <a16:creationId xmlns:a16="http://schemas.microsoft.com/office/drawing/2014/main" id="{D88A9965-E40F-4DEE-A899-A327D33F1A8A}"/>
                </a:ext>
              </a:extLst>
            </p:cNvPr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5002213" y="2540000"/>
              <a:ext cx="42863" cy="2111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9 w 116"/>
                <a:gd name="T9" fmla="*/ 16 h 498"/>
                <a:gd name="T10" fmla="*/ 87 w 116"/>
                <a:gd name="T11" fmla="*/ 249 h 498"/>
                <a:gd name="T12" fmla="*/ 6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9" name="TextBox 578">
            <a:extLst>
              <a:ext uri="{FF2B5EF4-FFF2-40B4-BE49-F238E27FC236}">
                <a16:creationId xmlns:a16="http://schemas.microsoft.com/office/drawing/2014/main" id="{CC201CEF-82AB-0408-F226-A87C1585C71A}"/>
              </a:ext>
            </a:extLst>
          </p:cNvPr>
          <p:cNvSpPr txBox="1"/>
          <p:nvPr/>
        </p:nvSpPr>
        <p:spPr>
          <a:xfrm>
            <a:off x="5614532" y="1141893"/>
            <a:ext cx="2857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u="sng"/>
              <a:t>Ideal </a:t>
            </a:r>
            <a:r>
              <a:rPr lang="en-US" altLang="zh-CN" sz="2000" b="1" u="sng"/>
              <a:t>world:</a:t>
            </a:r>
            <a:endParaRPr lang="en-US" sz="2000" b="1" u="sng"/>
          </a:p>
        </p:txBody>
      </p:sp>
      <p:cxnSp>
        <p:nvCxnSpPr>
          <p:cNvPr id="585" name="Straight Arrow Connector 584">
            <a:extLst>
              <a:ext uri="{FF2B5EF4-FFF2-40B4-BE49-F238E27FC236}">
                <a16:creationId xmlns:a16="http://schemas.microsoft.com/office/drawing/2014/main" id="{7F239447-EB88-474D-7D1F-85C9C9AE552A}"/>
              </a:ext>
            </a:extLst>
          </p:cNvPr>
          <p:cNvCxnSpPr>
            <a:cxnSpLocks/>
          </p:cNvCxnSpPr>
          <p:nvPr/>
        </p:nvCxnSpPr>
        <p:spPr>
          <a:xfrm flipV="1">
            <a:off x="6411798" y="3629086"/>
            <a:ext cx="631498" cy="1659736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86" name="Group 585">
            <a:extLst>
              <a:ext uri="{FF2B5EF4-FFF2-40B4-BE49-F238E27FC236}">
                <a16:creationId xmlns:a16="http://schemas.microsoft.com/office/drawing/2014/main" id="{C4364025-3203-6EEB-E1E6-C9163E5C5F02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6378461" y="4369392"/>
            <a:ext cx="254412" cy="191354"/>
            <a:chOff x="2541594" y="2540000"/>
            <a:chExt cx="185738" cy="139701"/>
          </a:xfrm>
        </p:grpSpPr>
        <p:sp>
          <p:nvSpPr>
            <p:cNvPr id="587" name="Freeform 7 1 3">
              <a:extLst>
                <a:ext uri="{FF2B5EF4-FFF2-40B4-BE49-F238E27FC236}">
                  <a16:creationId xmlns:a16="http://schemas.microsoft.com/office/drawing/2014/main" id="{7F109CB3-3485-091F-46B3-3521627197A3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2541594" y="2540000"/>
              <a:ext cx="104775" cy="106363"/>
            </a:xfrm>
            <a:custGeom>
              <a:avLst/>
              <a:gdLst>
                <a:gd name="T0" fmla="*/ 152 w 248"/>
                <a:gd name="T1" fmla="*/ 70 h 227"/>
                <a:gd name="T2" fmla="*/ 201 w 248"/>
                <a:gd name="T3" fmla="*/ 11 h 227"/>
                <a:gd name="T4" fmla="*/ 226 w 248"/>
                <a:gd name="T5" fmla="*/ 18 h 227"/>
                <a:gd name="T6" fmla="*/ 202 w 248"/>
                <a:gd name="T7" fmla="*/ 45 h 227"/>
                <a:gd name="T8" fmla="*/ 221 w 248"/>
                <a:gd name="T9" fmla="*/ 62 h 227"/>
                <a:gd name="T10" fmla="*/ 248 w 248"/>
                <a:gd name="T11" fmla="*/ 33 h 227"/>
                <a:gd name="T12" fmla="*/ 202 w 248"/>
                <a:gd name="T13" fmla="*/ 0 h 227"/>
                <a:gd name="T14" fmla="*/ 149 w 248"/>
                <a:gd name="T15" fmla="*/ 38 h 227"/>
                <a:gd name="T16" fmla="*/ 95 w 248"/>
                <a:gd name="T17" fmla="*/ 0 h 227"/>
                <a:gd name="T18" fmla="*/ 15 w 248"/>
                <a:gd name="T19" fmla="*/ 77 h 227"/>
                <a:gd name="T20" fmla="*/ 21 w 248"/>
                <a:gd name="T21" fmla="*/ 82 h 227"/>
                <a:gd name="T22" fmla="*/ 28 w 248"/>
                <a:gd name="T23" fmla="*/ 77 h 227"/>
                <a:gd name="T24" fmla="*/ 94 w 248"/>
                <a:gd name="T25" fmla="*/ 11 h 227"/>
                <a:gd name="T26" fmla="*/ 121 w 248"/>
                <a:gd name="T27" fmla="*/ 45 h 227"/>
                <a:gd name="T28" fmla="*/ 94 w 248"/>
                <a:gd name="T29" fmla="*/ 164 h 227"/>
                <a:gd name="T30" fmla="*/ 47 w 248"/>
                <a:gd name="T31" fmla="*/ 216 h 227"/>
                <a:gd name="T32" fmla="*/ 22 w 248"/>
                <a:gd name="T33" fmla="*/ 209 h 227"/>
                <a:gd name="T34" fmla="*/ 46 w 248"/>
                <a:gd name="T35" fmla="*/ 182 h 227"/>
                <a:gd name="T36" fmla="*/ 27 w 248"/>
                <a:gd name="T37" fmla="*/ 165 h 227"/>
                <a:gd name="T38" fmla="*/ 0 w 248"/>
                <a:gd name="T39" fmla="*/ 194 h 227"/>
                <a:gd name="T40" fmla="*/ 47 w 248"/>
                <a:gd name="T41" fmla="*/ 227 h 227"/>
                <a:gd name="T42" fmla="*/ 99 w 248"/>
                <a:gd name="T43" fmla="*/ 189 h 227"/>
                <a:gd name="T44" fmla="*/ 153 w 248"/>
                <a:gd name="T45" fmla="*/ 227 h 227"/>
                <a:gd name="T46" fmla="*/ 233 w 248"/>
                <a:gd name="T47" fmla="*/ 150 h 227"/>
                <a:gd name="T48" fmla="*/ 227 w 248"/>
                <a:gd name="T49" fmla="*/ 145 h 227"/>
                <a:gd name="T50" fmla="*/ 220 w 248"/>
                <a:gd name="T51" fmla="*/ 150 h 227"/>
                <a:gd name="T52" fmla="*/ 154 w 248"/>
                <a:gd name="T53" fmla="*/ 216 h 227"/>
                <a:gd name="T54" fmla="*/ 126 w 248"/>
                <a:gd name="T55" fmla="*/ 183 h 227"/>
                <a:gd name="T56" fmla="*/ 135 w 248"/>
                <a:gd name="T57" fmla="*/ 139 h 227"/>
                <a:gd name="T58" fmla="*/ 152 w 248"/>
                <a:gd name="T59" fmla="*/ 7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7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4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5" y="24"/>
                    <a:pt x="77" y="11"/>
                    <a:pt x="94" y="11"/>
                  </a:cubicBezTo>
                  <a:cubicBezTo>
                    <a:pt x="104" y="11"/>
                    <a:pt x="121" y="16"/>
                    <a:pt x="121" y="45"/>
                  </a:cubicBezTo>
                  <a:cubicBezTo>
                    <a:pt x="121" y="60"/>
                    <a:pt x="113" y="94"/>
                    <a:pt x="94" y="164"/>
                  </a:cubicBezTo>
                  <a:cubicBezTo>
                    <a:pt x="86" y="195"/>
                    <a:pt x="69" y="216"/>
                    <a:pt x="47" y="216"/>
                  </a:cubicBezTo>
                  <a:cubicBezTo>
                    <a:pt x="44" y="216"/>
                    <a:pt x="33" y="216"/>
                    <a:pt x="22" y="209"/>
                  </a:cubicBezTo>
                  <a:cubicBezTo>
                    <a:pt x="35" y="207"/>
                    <a:pt x="46" y="196"/>
                    <a:pt x="46" y="182"/>
                  </a:cubicBezTo>
                  <a:cubicBezTo>
                    <a:pt x="46" y="169"/>
                    <a:pt x="35" y="165"/>
                    <a:pt x="27" y="165"/>
                  </a:cubicBezTo>
                  <a:cubicBezTo>
                    <a:pt x="12" y="165"/>
                    <a:pt x="0" y="178"/>
                    <a:pt x="0" y="194"/>
                  </a:cubicBezTo>
                  <a:cubicBezTo>
                    <a:pt x="0" y="217"/>
                    <a:pt x="25" y="227"/>
                    <a:pt x="47" y="227"/>
                  </a:cubicBezTo>
                  <a:cubicBezTo>
                    <a:pt x="79" y="227"/>
                    <a:pt x="97" y="192"/>
                    <a:pt x="99" y="189"/>
                  </a:cubicBezTo>
                  <a:cubicBezTo>
                    <a:pt x="105" y="207"/>
                    <a:pt x="123" y="227"/>
                    <a:pt x="153" y="227"/>
                  </a:cubicBezTo>
                  <a:cubicBezTo>
                    <a:pt x="204" y="227"/>
                    <a:pt x="233" y="162"/>
                    <a:pt x="233" y="150"/>
                  </a:cubicBezTo>
                  <a:cubicBezTo>
                    <a:pt x="233" y="145"/>
                    <a:pt x="228" y="145"/>
                    <a:pt x="227" y="145"/>
                  </a:cubicBezTo>
                  <a:cubicBezTo>
                    <a:pt x="222" y="145"/>
                    <a:pt x="221" y="147"/>
                    <a:pt x="220" y="150"/>
                  </a:cubicBezTo>
                  <a:cubicBezTo>
                    <a:pt x="204" y="204"/>
                    <a:pt x="170" y="216"/>
                    <a:pt x="154" y="216"/>
                  </a:cubicBezTo>
                  <a:cubicBezTo>
                    <a:pt x="134" y="216"/>
                    <a:pt x="126" y="200"/>
                    <a:pt x="126" y="183"/>
                  </a:cubicBezTo>
                  <a:cubicBezTo>
                    <a:pt x="126" y="172"/>
                    <a:pt x="129" y="161"/>
                    <a:pt x="135" y="139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8" name="Freeform 8 1 3">
              <a:extLst>
                <a:ext uri="{FF2B5EF4-FFF2-40B4-BE49-F238E27FC236}">
                  <a16:creationId xmlns:a16="http://schemas.microsoft.com/office/drawing/2014/main" id="{67F7AAD5-8C80-FF43-6FBE-4D5B2235D158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2671769" y="2570163"/>
              <a:ext cx="55563" cy="109538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1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8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5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2"/>
                    <a:pt x="52" y="231"/>
                    <a:pt x="65" y="231"/>
                  </a:cubicBezTo>
                  <a:cubicBezTo>
                    <a:pt x="76" y="231"/>
                    <a:pt x="120" y="232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4316AAE6-7173-647F-E6A9-403C8DD55899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7713114" y="4883149"/>
            <a:ext cx="327987" cy="227613"/>
            <a:chOff x="9937750" y="4843462"/>
            <a:chExt cx="368300" cy="255588"/>
          </a:xfrm>
        </p:grpSpPr>
        <p:sp>
          <p:nvSpPr>
            <p:cNvPr id="590" name="Freeform 31 3">
              <a:extLst>
                <a:ext uri="{FF2B5EF4-FFF2-40B4-BE49-F238E27FC236}">
                  <a16:creationId xmlns:a16="http://schemas.microsoft.com/office/drawing/2014/main" id="{EFAF330F-2E67-AEE8-ED7F-F5B62787081D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9937750" y="4843462"/>
              <a:ext cx="200025" cy="196850"/>
            </a:xfrm>
            <a:custGeom>
              <a:avLst/>
              <a:gdLst>
                <a:gd name="T0" fmla="*/ 152 w 248"/>
                <a:gd name="T1" fmla="*/ 70 h 227"/>
                <a:gd name="T2" fmla="*/ 201 w 248"/>
                <a:gd name="T3" fmla="*/ 11 h 227"/>
                <a:gd name="T4" fmla="*/ 226 w 248"/>
                <a:gd name="T5" fmla="*/ 18 h 227"/>
                <a:gd name="T6" fmla="*/ 202 w 248"/>
                <a:gd name="T7" fmla="*/ 45 h 227"/>
                <a:gd name="T8" fmla="*/ 221 w 248"/>
                <a:gd name="T9" fmla="*/ 62 h 227"/>
                <a:gd name="T10" fmla="*/ 248 w 248"/>
                <a:gd name="T11" fmla="*/ 33 h 227"/>
                <a:gd name="T12" fmla="*/ 202 w 248"/>
                <a:gd name="T13" fmla="*/ 0 h 227"/>
                <a:gd name="T14" fmla="*/ 149 w 248"/>
                <a:gd name="T15" fmla="*/ 38 h 227"/>
                <a:gd name="T16" fmla="*/ 95 w 248"/>
                <a:gd name="T17" fmla="*/ 0 h 227"/>
                <a:gd name="T18" fmla="*/ 15 w 248"/>
                <a:gd name="T19" fmla="*/ 77 h 227"/>
                <a:gd name="T20" fmla="*/ 21 w 248"/>
                <a:gd name="T21" fmla="*/ 82 h 227"/>
                <a:gd name="T22" fmla="*/ 28 w 248"/>
                <a:gd name="T23" fmla="*/ 77 h 227"/>
                <a:gd name="T24" fmla="*/ 94 w 248"/>
                <a:gd name="T25" fmla="*/ 11 h 227"/>
                <a:gd name="T26" fmla="*/ 121 w 248"/>
                <a:gd name="T27" fmla="*/ 45 h 227"/>
                <a:gd name="T28" fmla="*/ 94 w 248"/>
                <a:gd name="T29" fmla="*/ 164 h 227"/>
                <a:gd name="T30" fmla="*/ 47 w 248"/>
                <a:gd name="T31" fmla="*/ 216 h 227"/>
                <a:gd name="T32" fmla="*/ 22 w 248"/>
                <a:gd name="T33" fmla="*/ 209 h 227"/>
                <a:gd name="T34" fmla="*/ 46 w 248"/>
                <a:gd name="T35" fmla="*/ 182 h 227"/>
                <a:gd name="T36" fmla="*/ 27 w 248"/>
                <a:gd name="T37" fmla="*/ 165 h 227"/>
                <a:gd name="T38" fmla="*/ 0 w 248"/>
                <a:gd name="T39" fmla="*/ 194 h 227"/>
                <a:gd name="T40" fmla="*/ 47 w 248"/>
                <a:gd name="T41" fmla="*/ 227 h 227"/>
                <a:gd name="T42" fmla="*/ 99 w 248"/>
                <a:gd name="T43" fmla="*/ 189 h 227"/>
                <a:gd name="T44" fmla="*/ 153 w 248"/>
                <a:gd name="T45" fmla="*/ 227 h 227"/>
                <a:gd name="T46" fmla="*/ 233 w 248"/>
                <a:gd name="T47" fmla="*/ 150 h 227"/>
                <a:gd name="T48" fmla="*/ 227 w 248"/>
                <a:gd name="T49" fmla="*/ 145 h 227"/>
                <a:gd name="T50" fmla="*/ 220 w 248"/>
                <a:gd name="T51" fmla="*/ 150 h 227"/>
                <a:gd name="T52" fmla="*/ 154 w 248"/>
                <a:gd name="T53" fmla="*/ 216 h 227"/>
                <a:gd name="T54" fmla="*/ 126 w 248"/>
                <a:gd name="T55" fmla="*/ 183 h 227"/>
                <a:gd name="T56" fmla="*/ 135 w 248"/>
                <a:gd name="T57" fmla="*/ 139 h 227"/>
                <a:gd name="T58" fmla="*/ 152 w 248"/>
                <a:gd name="T59" fmla="*/ 7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7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4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5" y="24"/>
                    <a:pt x="77" y="11"/>
                    <a:pt x="94" y="11"/>
                  </a:cubicBezTo>
                  <a:cubicBezTo>
                    <a:pt x="104" y="11"/>
                    <a:pt x="121" y="16"/>
                    <a:pt x="121" y="45"/>
                  </a:cubicBezTo>
                  <a:cubicBezTo>
                    <a:pt x="121" y="60"/>
                    <a:pt x="113" y="94"/>
                    <a:pt x="94" y="164"/>
                  </a:cubicBezTo>
                  <a:cubicBezTo>
                    <a:pt x="86" y="195"/>
                    <a:pt x="69" y="216"/>
                    <a:pt x="47" y="216"/>
                  </a:cubicBezTo>
                  <a:cubicBezTo>
                    <a:pt x="44" y="216"/>
                    <a:pt x="33" y="216"/>
                    <a:pt x="22" y="209"/>
                  </a:cubicBezTo>
                  <a:cubicBezTo>
                    <a:pt x="35" y="207"/>
                    <a:pt x="46" y="196"/>
                    <a:pt x="46" y="182"/>
                  </a:cubicBezTo>
                  <a:cubicBezTo>
                    <a:pt x="46" y="169"/>
                    <a:pt x="35" y="165"/>
                    <a:pt x="27" y="165"/>
                  </a:cubicBezTo>
                  <a:cubicBezTo>
                    <a:pt x="12" y="165"/>
                    <a:pt x="0" y="178"/>
                    <a:pt x="0" y="194"/>
                  </a:cubicBezTo>
                  <a:cubicBezTo>
                    <a:pt x="0" y="217"/>
                    <a:pt x="25" y="227"/>
                    <a:pt x="47" y="227"/>
                  </a:cubicBezTo>
                  <a:cubicBezTo>
                    <a:pt x="79" y="227"/>
                    <a:pt x="97" y="192"/>
                    <a:pt x="99" y="189"/>
                  </a:cubicBezTo>
                  <a:cubicBezTo>
                    <a:pt x="105" y="207"/>
                    <a:pt x="123" y="227"/>
                    <a:pt x="153" y="227"/>
                  </a:cubicBezTo>
                  <a:cubicBezTo>
                    <a:pt x="204" y="227"/>
                    <a:pt x="233" y="162"/>
                    <a:pt x="233" y="150"/>
                  </a:cubicBezTo>
                  <a:cubicBezTo>
                    <a:pt x="233" y="145"/>
                    <a:pt x="228" y="145"/>
                    <a:pt x="227" y="145"/>
                  </a:cubicBezTo>
                  <a:cubicBezTo>
                    <a:pt x="222" y="145"/>
                    <a:pt x="221" y="147"/>
                    <a:pt x="220" y="150"/>
                  </a:cubicBezTo>
                  <a:cubicBezTo>
                    <a:pt x="204" y="204"/>
                    <a:pt x="170" y="216"/>
                    <a:pt x="154" y="216"/>
                  </a:cubicBezTo>
                  <a:cubicBezTo>
                    <a:pt x="134" y="216"/>
                    <a:pt x="126" y="200"/>
                    <a:pt x="126" y="183"/>
                  </a:cubicBezTo>
                  <a:cubicBezTo>
                    <a:pt x="126" y="172"/>
                    <a:pt x="129" y="161"/>
                    <a:pt x="135" y="139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2" name="Freeform 32 3">
              <a:extLst>
                <a:ext uri="{FF2B5EF4-FFF2-40B4-BE49-F238E27FC236}">
                  <a16:creationId xmlns:a16="http://schemas.microsoft.com/office/drawing/2014/main" id="{910736CB-3A19-EBF9-E16E-31F53D9E4AB2}"/>
                </a:ext>
              </a:extLst>
            </p:cNvPr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10166350" y="4897437"/>
              <a:ext cx="139700" cy="201613"/>
            </a:xfrm>
            <a:custGeom>
              <a:avLst/>
              <a:gdLst>
                <a:gd name="T0" fmla="*/ 171 w 171"/>
                <a:gd name="T1" fmla="*/ 178 h 235"/>
                <a:gd name="T2" fmla="*/ 171 w 171"/>
                <a:gd name="T3" fmla="*/ 165 h 235"/>
                <a:gd name="T4" fmla="*/ 132 w 171"/>
                <a:gd name="T5" fmla="*/ 165 h 235"/>
                <a:gd name="T6" fmla="*/ 132 w 171"/>
                <a:gd name="T7" fmla="*/ 9 h 235"/>
                <a:gd name="T8" fmla="*/ 124 w 171"/>
                <a:gd name="T9" fmla="*/ 0 h 235"/>
                <a:gd name="T10" fmla="*/ 115 w 171"/>
                <a:gd name="T11" fmla="*/ 5 h 235"/>
                <a:gd name="T12" fmla="*/ 0 w 171"/>
                <a:gd name="T13" fmla="*/ 165 h 235"/>
                <a:gd name="T14" fmla="*/ 0 w 171"/>
                <a:gd name="T15" fmla="*/ 178 h 235"/>
                <a:gd name="T16" fmla="*/ 102 w 171"/>
                <a:gd name="T17" fmla="*/ 178 h 235"/>
                <a:gd name="T18" fmla="*/ 102 w 171"/>
                <a:gd name="T19" fmla="*/ 206 h 235"/>
                <a:gd name="T20" fmla="*/ 74 w 171"/>
                <a:gd name="T21" fmla="*/ 222 h 235"/>
                <a:gd name="T22" fmla="*/ 65 w 171"/>
                <a:gd name="T23" fmla="*/ 222 h 235"/>
                <a:gd name="T24" fmla="*/ 65 w 171"/>
                <a:gd name="T25" fmla="*/ 235 h 235"/>
                <a:gd name="T26" fmla="*/ 117 w 171"/>
                <a:gd name="T27" fmla="*/ 234 h 235"/>
                <a:gd name="T28" fmla="*/ 170 w 171"/>
                <a:gd name="T29" fmla="*/ 235 h 235"/>
                <a:gd name="T30" fmla="*/ 170 w 171"/>
                <a:gd name="T31" fmla="*/ 222 h 235"/>
                <a:gd name="T32" fmla="*/ 160 w 171"/>
                <a:gd name="T33" fmla="*/ 222 h 235"/>
                <a:gd name="T34" fmla="*/ 132 w 171"/>
                <a:gd name="T35" fmla="*/ 206 h 235"/>
                <a:gd name="T36" fmla="*/ 132 w 171"/>
                <a:gd name="T37" fmla="*/ 178 h 235"/>
                <a:gd name="T38" fmla="*/ 171 w 171"/>
                <a:gd name="T39" fmla="*/ 178 h 235"/>
                <a:gd name="T40" fmla="*/ 105 w 171"/>
                <a:gd name="T41" fmla="*/ 37 h 235"/>
                <a:gd name="T42" fmla="*/ 105 w 171"/>
                <a:gd name="T43" fmla="*/ 165 h 235"/>
                <a:gd name="T44" fmla="*/ 13 w 171"/>
                <a:gd name="T45" fmla="*/ 165 h 235"/>
                <a:gd name="T46" fmla="*/ 105 w 171"/>
                <a:gd name="T47" fmla="*/ 3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1" h="235">
                  <a:moveTo>
                    <a:pt x="171" y="178"/>
                  </a:moveTo>
                  <a:lnTo>
                    <a:pt x="171" y="165"/>
                  </a:lnTo>
                  <a:lnTo>
                    <a:pt x="132" y="165"/>
                  </a:lnTo>
                  <a:lnTo>
                    <a:pt x="132" y="9"/>
                  </a:lnTo>
                  <a:cubicBezTo>
                    <a:pt x="132" y="2"/>
                    <a:pt x="132" y="0"/>
                    <a:pt x="124" y="0"/>
                  </a:cubicBezTo>
                  <a:cubicBezTo>
                    <a:pt x="120" y="0"/>
                    <a:pt x="119" y="0"/>
                    <a:pt x="115" y="5"/>
                  </a:cubicBezTo>
                  <a:lnTo>
                    <a:pt x="0" y="165"/>
                  </a:lnTo>
                  <a:lnTo>
                    <a:pt x="0" y="178"/>
                  </a:lnTo>
                  <a:lnTo>
                    <a:pt x="102" y="178"/>
                  </a:lnTo>
                  <a:lnTo>
                    <a:pt x="102" y="206"/>
                  </a:lnTo>
                  <a:cubicBezTo>
                    <a:pt x="102" y="218"/>
                    <a:pt x="102" y="222"/>
                    <a:pt x="74" y="222"/>
                  </a:cubicBezTo>
                  <a:lnTo>
                    <a:pt x="65" y="222"/>
                  </a:lnTo>
                  <a:lnTo>
                    <a:pt x="65" y="235"/>
                  </a:lnTo>
                  <a:cubicBezTo>
                    <a:pt x="82" y="234"/>
                    <a:pt x="104" y="234"/>
                    <a:pt x="117" y="234"/>
                  </a:cubicBezTo>
                  <a:cubicBezTo>
                    <a:pt x="130" y="234"/>
                    <a:pt x="152" y="234"/>
                    <a:pt x="170" y="235"/>
                  </a:cubicBezTo>
                  <a:lnTo>
                    <a:pt x="170" y="222"/>
                  </a:lnTo>
                  <a:lnTo>
                    <a:pt x="160" y="222"/>
                  </a:lnTo>
                  <a:cubicBezTo>
                    <a:pt x="132" y="222"/>
                    <a:pt x="132" y="218"/>
                    <a:pt x="132" y="206"/>
                  </a:cubicBezTo>
                  <a:lnTo>
                    <a:pt x="132" y="178"/>
                  </a:lnTo>
                  <a:lnTo>
                    <a:pt x="171" y="178"/>
                  </a:lnTo>
                  <a:close/>
                  <a:moveTo>
                    <a:pt x="105" y="37"/>
                  </a:moveTo>
                  <a:lnTo>
                    <a:pt x="105" y="165"/>
                  </a:lnTo>
                  <a:lnTo>
                    <a:pt x="13" y="165"/>
                  </a:lnTo>
                  <a:lnTo>
                    <a:pt x="105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4" name="Group 603">
            <a:extLst>
              <a:ext uri="{FF2B5EF4-FFF2-40B4-BE49-F238E27FC236}">
                <a16:creationId xmlns:a16="http://schemas.microsoft.com/office/drawing/2014/main" id="{CDA75221-5569-C959-31D7-BB75AD5F2F24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9084352" y="4496409"/>
            <a:ext cx="274832" cy="197536"/>
            <a:chOff x="8148638" y="4843462"/>
            <a:chExt cx="355600" cy="255588"/>
          </a:xfrm>
        </p:grpSpPr>
        <p:sp>
          <p:nvSpPr>
            <p:cNvPr id="605" name="Freeform 15 3">
              <a:extLst>
                <a:ext uri="{FF2B5EF4-FFF2-40B4-BE49-F238E27FC236}">
                  <a16:creationId xmlns:a16="http://schemas.microsoft.com/office/drawing/2014/main" id="{76418C3E-9F64-A3D8-3E0D-CFD2796664A4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8148638" y="4843462"/>
              <a:ext cx="196850" cy="196850"/>
            </a:xfrm>
            <a:custGeom>
              <a:avLst/>
              <a:gdLst>
                <a:gd name="T0" fmla="*/ 152 w 248"/>
                <a:gd name="T1" fmla="*/ 70 h 227"/>
                <a:gd name="T2" fmla="*/ 201 w 248"/>
                <a:gd name="T3" fmla="*/ 11 h 227"/>
                <a:gd name="T4" fmla="*/ 226 w 248"/>
                <a:gd name="T5" fmla="*/ 18 h 227"/>
                <a:gd name="T6" fmla="*/ 202 w 248"/>
                <a:gd name="T7" fmla="*/ 45 h 227"/>
                <a:gd name="T8" fmla="*/ 221 w 248"/>
                <a:gd name="T9" fmla="*/ 62 h 227"/>
                <a:gd name="T10" fmla="*/ 248 w 248"/>
                <a:gd name="T11" fmla="*/ 33 h 227"/>
                <a:gd name="T12" fmla="*/ 202 w 248"/>
                <a:gd name="T13" fmla="*/ 0 h 227"/>
                <a:gd name="T14" fmla="*/ 150 w 248"/>
                <a:gd name="T15" fmla="*/ 38 h 227"/>
                <a:gd name="T16" fmla="*/ 96 w 248"/>
                <a:gd name="T17" fmla="*/ 0 h 227"/>
                <a:gd name="T18" fmla="*/ 15 w 248"/>
                <a:gd name="T19" fmla="*/ 77 h 227"/>
                <a:gd name="T20" fmla="*/ 21 w 248"/>
                <a:gd name="T21" fmla="*/ 82 h 227"/>
                <a:gd name="T22" fmla="*/ 28 w 248"/>
                <a:gd name="T23" fmla="*/ 77 h 227"/>
                <a:gd name="T24" fmla="*/ 95 w 248"/>
                <a:gd name="T25" fmla="*/ 11 h 227"/>
                <a:gd name="T26" fmla="*/ 122 w 248"/>
                <a:gd name="T27" fmla="*/ 45 h 227"/>
                <a:gd name="T28" fmla="*/ 95 w 248"/>
                <a:gd name="T29" fmla="*/ 164 h 227"/>
                <a:gd name="T30" fmla="*/ 47 w 248"/>
                <a:gd name="T31" fmla="*/ 216 h 227"/>
                <a:gd name="T32" fmla="*/ 22 w 248"/>
                <a:gd name="T33" fmla="*/ 209 h 227"/>
                <a:gd name="T34" fmla="*/ 46 w 248"/>
                <a:gd name="T35" fmla="*/ 182 h 227"/>
                <a:gd name="T36" fmla="*/ 27 w 248"/>
                <a:gd name="T37" fmla="*/ 165 h 227"/>
                <a:gd name="T38" fmla="*/ 0 w 248"/>
                <a:gd name="T39" fmla="*/ 194 h 227"/>
                <a:gd name="T40" fmla="*/ 47 w 248"/>
                <a:gd name="T41" fmla="*/ 227 h 227"/>
                <a:gd name="T42" fmla="*/ 99 w 248"/>
                <a:gd name="T43" fmla="*/ 189 h 227"/>
                <a:gd name="T44" fmla="*/ 153 w 248"/>
                <a:gd name="T45" fmla="*/ 227 h 227"/>
                <a:gd name="T46" fmla="*/ 233 w 248"/>
                <a:gd name="T47" fmla="*/ 150 h 227"/>
                <a:gd name="T48" fmla="*/ 227 w 248"/>
                <a:gd name="T49" fmla="*/ 145 h 227"/>
                <a:gd name="T50" fmla="*/ 220 w 248"/>
                <a:gd name="T51" fmla="*/ 150 h 227"/>
                <a:gd name="T52" fmla="*/ 154 w 248"/>
                <a:gd name="T53" fmla="*/ 216 h 227"/>
                <a:gd name="T54" fmla="*/ 127 w 248"/>
                <a:gd name="T55" fmla="*/ 183 h 227"/>
                <a:gd name="T56" fmla="*/ 135 w 248"/>
                <a:gd name="T57" fmla="*/ 139 h 227"/>
                <a:gd name="T58" fmla="*/ 152 w 248"/>
                <a:gd name="T59" fmla="*/ 7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7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7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4" y="11"/>
                    <a:pt x="122" y="16"/>
                    <a:pt x="122" y="45"/>
                  </a:cubicBezTo>
                  <a:cubicBezTo>
                    <a:pt x="122" y="60"/>
                    <a:pt x="113" y="94"/>
                    <a:pt x="95" y="164"/>
                  </a:cubicBezTo>
                  <a:cubicBezTo>
                    <a:pt x="87" y="195"/>
                    <a:pt x="69" y="216"/>
                    <a:pt x="47" y="216"/>
                  </a:cubicBezTo>
                  <a:cubicBezTo>
                    <a:pt x="44" y="216"/>
                    <a:pt x="33" y="216"/>
                    <a:pt x="22" y="209"/>
                  </a:cubicBezTo>
                  <a:cubicBezTo>
                    <a:pt x="35" y="207"/>
                    <a:pt x="46" y="196"/>
                    <a:pt x="46" y="182"/>
                  </a:cubicBezTo>
                  <a:cubicBezTo>
                    <a:pt x="46" y="169"/>
                    <a:pt x="35" y="165"/>
                    <a:pt x="27" y="165"/>
                  </a:cubicBezTo>
                  <a:cubicBezTo>
                    <a:pt x="12" y="165"/>
                    <a:pt x="0" y="178"/>
                    <a:pt x="0" y="194"/>
                  </a:cubicBezTo>
                  <a:cubicBezTo>
                    <a:pt x="0" y="217"/>
                    <a:pt x="25" y="227"/>
                    <a:pt x="47" y="227"/>
                  </a:cubicBezTo>
                  <a:cubicBezTo>
                    <a:pt x="80" y="227"/>
                    <a:pt x="98" y="192"/>
                    <a:pt x="99" y="189"/>
                  </a:cubicBezTo>
                  <a:cubicBezTo>
                    <a:pt x="105" y="207"/>
                    <a:pt x="123" y="227"/>
                    <a:pt x="153" y="227"/>
                  </a:cubicBezTo>
                  <a:cubicBezTo>
                    <a:pt x="204" y="227"/>
                    <a:pt x="233" y="162"/>
                    <a:pt x="233" y="150"/>
                  </a:cubicBezTo>
                  <a:cubicBezTo>
                    <a:pt x="233" y="145"/>
                    <a:pt x="228" y="145"/>
                    <a:pt x="227" y="145"/>
                  </a:cubicBezTo>
                  <a:cubicBezTo>
                    <a:pt x="222" y="145"/>
                    <a:pt x="221" y="147"/>
                    <a:pt x="220" y="150"/>
                  </a:cubicBezTo>
                  <a:cubicBezTo>
                    <a:pt x="204" y="204"/>
                    <a:pt x="170" y="216"/>
                    <a:pt x="154" y="216"/>
                  </a:cubicBezTo>
                  <a:cubicBezTo>
                    <a:pt x="135" y="216"/>
                    <a:pt x="127" y="200"/>
                    <a:pt x="127" y="183"/>
                  </a:cubicBezTo>
                  <a:cubicBezTo>
                    <a:pt x="127" y="172"/>
                    <a:pt x="130" y="161"/>
                    <a:pt x="135" y="139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" name="Freeform 16 3">
              <a:extLst>
                <a:ext uri="{FF2B5EF4-FFF2-40B4-BE49-F238E27FC236}">
                  <a16:creationId xmlns:a16="http://schemas.microsoft.com/office/drawing/2014/main" id="{788AE873-F1C6-71A8-96E9-802256F8A1ED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8380413" y="4899025"/>
              <a:ext cx="123825" cy="200025"/>
            </a:xfrm>
            <a:custGeom>
              <a:avLst/>
              <a:gdLst>
                <a:gd name="T0" fmla="*/ 155 w 155"/>
                <a:gd name="T1" fmla="*/ 168 h 232"/>
                <a:gd name="T2" fmla="*/ 143 w 155"/>
                <a:gd name="T3" fmla="*/ 168 h 232"/>
                <a:gd name="T4" fmla="*/ 134 w 155"/>
                <a:gd name="T5" fmla="*/ 200 h 232"/>
                <a:gd name="T6" fmla="*/ 99 w 155"/>
                <a:gd name="T7" fmla="*/ 202 h 232"/>
                <a:gd name="T8" fmla="*/ 35 w 155"/>
                <a:gd name="T9" fmla="*/ 202 h 232"/>
                <a:gd name="T10" fmla="*/ 105 w 155"/>
                <a:gd name="T11" fmla="*/ 144 h 232"/>
                <a:gd name="T12" fmla="*/ 155 w 155"/>
                <a:gd name="T13" fmla="*/ 68 h 232"/>
                <a:gd name="T14" fmla="*/ 73 w 155"/>
                <a:gd name="T15" fmla="*/ 0 h 232"/>
                <a:gd name="T16" fmla="*/ 0 w 155"/>
                <a:gd name="T17" fmla="*/ 63 h 232"/>
                <a:gd name="T18" fmla="*/ 19 w 155"/>
                <a:gd name="T19" fmla="*/ 82 h 232"/>
                <a:gd name="T20" fmla="*/ 37 w 155"/>
                <a:gd name="T21" fmla="*/ 64 h 232"/>
                <a:gd name="T22" fmla="*/ 17 w 155"/>
                <a:gd name="T23" fmla="*/ 45 h 232"/>
                <a:gd name="T24" fmla="*/ 68 w 155"/>
                <a:gd name="T25" fmla="*/ 13 h 232"/>
                <a:gd name="T26" fmla="*/ 121 w 155"/>
                <a:gd name="T27" fmla="*/ 68 h 232"/>
                <a:gd name="T28" fmla="*/ 88 w 155"/>
                <a:gd name="T29" fmla="*/ 135 h 232"/>
                <a:gd name="T30" fmla="*/ 4 w 155"/>
                <a:gd name="T31" fmla="*/ 218 h 232"/>
                <a:gd name="T32" fmla="*/ 0 w 155"/>
                <a:gd name="T33" fmla="*/ 232 h 232"/>
                <a:gd name="T34" fmla="*/ 144 w 155"/>
                <a:gd name="T35" fmla="*/ 232 h 232"/>
                <a:gd name="T36" fmla="*/ 155 w 155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232">
                  <a:moveTo>
                    <a:pt x="155" y="168"/>
                  </a:moveTo>
                  <a:lnTo>
                    <a:pt x="143" y="168"/>
                  </a:lnTo>
                  <a:cubicBezTo>
                    <a:pt x="142" y="176"/>
                    <a:pt x="138" y="197"/>
                    <a:pt x="134" y="200"/>
                  </a:cubicBezTo>
                  <a:cubicBezTo>
                    <a:pt x="131" y="202"/>
                    <a:pt x="104" y="202"/>
                    <a:pt x="99" y="202"/>
                  </a:cubicBezTo>
                  <a:lnTo>
                    <a:pt x="35" y="202"/>
                  </a:lnTo>
                  <a:cubicBezTo>
                    <a:pt x="72" y="170"/>
                    <a:pt x="84" y="160"/>
                    <a:pt x="105" y="144"/>
                  </a:cubicBezTo>
                  <a:cubicBezTo>
                    <a:pt x="131" y="123"/>
                    <a:pt x="155" y="101"/>
                    <a:pt x="155" y="68"/>
                  </a:cubicBezTo>
                  <a:cubicBezTo>
                    <a:pt x="155" y="26"/>
                    <a:pt x="118" y="0"/>
                    <a:pt x="73" y="0"/>
                  </a:cubicBezTo>
                  <a:cubicBezTo>
                    <a:pt x="30" y="0"/>
                    <a:pt x="0" y="30"/>
                    <a:pt x="0" y="63"/>
                  </a:cubicBezTo>
                  <a:cubicBezTo>
                    <a:pt x="0" y="80"/>
                    <a:pt x="15" y="82"/>
                    <a:pt x="19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5" y="45"/>
                    <a:pt x="17" y="45"/>
                  </a:cubicBezTo>
                  <a:cubicBezTo>
                    <a:pt x="28" y="20"/>
                    <a:pt x="51" y="13"/>
                    <a:pt x="68" y="13"/>
                  </a:cubicBezTo>
                  <a:cubicBezTo>
                    <a:pt x="103" y="13"/>
                    <a:pt x="121" y="40"/>
                    <a:pt x="121" y="68"/>
                  </a:cubicBezTo>
                  <a:cubicBezTo>
                    <a:pt x="121" y="99"/>
                    <a:pt x="99" y="123"/>
                    <a:pt x="88" y="135"/>
                  </a:cubicBezTo>
                  <a:lnTo>
                    <a:pt x="4" y="218"/>
                  </a:lnTo>
                  <a:cubicBezTo>
                    <a:pt x="0" y="222"/>
                    <a:pt x="0" y="222"/>
                    <a:pt x="0" y="232"/>
                  </a:cubicBezTo>
                  <a:lnTo>
                    <a:pt x="144" y="232"/>
                  </a:lnTo>
                  <a:lnTo>
                    <a:pt x="155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7" name="Group 606">
            <a:extLst>
              <a:ext uri="{FF2B5EF4-FFF2-40B4-BE49-F238E27FC236}">
                <a16:creationId xmlns:a16="http://schemas.microsoft.com/office/drawing/2014/main" id="{021BE2E8-EB32-649B-7D0D-C7847E60A67F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10230063" y="4516748"/>
            <a:ext cx="278513" cy="207350"/>
            <a:chOff x="9604375" y="3289301"/>
            <a:chExt cx="360363" cy="268287"/>
          </a:xfrm>
        </p:grpSpPr>
        <p:sp>
          <p:nvSpPr>
            <p:cNvPr id="608" name="Freeform 23 3">
              <a:extLst>
                <a:ext uri="{FF2B5EF4-FFF2-40B4-BE49-F238E27FC236}">
                  <a16:creationId xmlns:a16="http://schemas.microsoft.com/office/drawing/2014/main" id="{BB2407D7-7719-0BEB-889C-BC2435E726A0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9604375" y="3289301"/>
              <a:ext cx="198438" cy="2000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8 h 226"/>
                <a:gd name="T6" fmla="*/ 202 w 248"/>
                <a:gd name="T7" fmla="*/ 45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7 h 226"/>
                <a:gd name="T24" fmla="*/ 94 w 248"/>
                <a:gd name="T25" fmla="*/ 11 h 226"/>
                <a:gd name="T26" fmla="*/ 121 w 248"/>
                <a:gd name="T27" fmla="*/ 45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9 h 226"/>
                <a:gd name="T34" fmla="*/ 45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6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5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8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4" y="24"/>
                    <a:pt x="77" y="11"/>
                    <a:pt x="94" y="11"/>
                  </a:cubicBezTo>
                  <a:cubicBezTo>
                    <a:pt x="104" y="11"/>
                    <a:pt x="121" y="16"/>
                    <a:pt x="121" y="45"/>
                  </a:cubicBezTo>
                  <a:cubicBezTo>
                    <a:pt x="121" y="60"/>
                    <a:pt x="113" y="93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2" y="215"/>
                    <a:pt x="22" y="209"/>
                  </a:cubicBezTo>
                  <a:cubicBezTo>
                    <a:pt x="35" y="206"/>
                    <a:pt x="45" y="196"/>
                    <a:pt x="45" y="182"/>
                  </a:cubicBezTo>
                  <a:cubicBezTo>
                    <a:pt x="45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2" y="162"/>
                    <a:pt x="232" y="149"/>
                  </a:cubicBezTo>
                  <a:cubicBezTo>
                    <a:pt x="232" y="144"/>
                    <a:pt x="228" y="144"/>
                    <a:pt x="226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9" name="Freeform 24 3">
              <a:extLst>
                <a:ext uri="{FF2B5EF4-FFF2-40B4-BE49-F238E27FC236}">
                  <a16:creationId xmlns:a16="http://schemas.microsoft.com/office/drawing/2014/main" id="{C8A7B399-F8AB-576E-739A-F02CFEFF95A9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9836150" y="3346451"/>
              <a:ext cx="128588" cy="211137"/>
            </a:xfrm>
            <a:custGeom>
              <a:avLst/>
              <a:gdLst>
                <a:gd name="T0" fmla="*/ 76 w 160"/>
                <a:gd name="T1" fmla="*/ 115 h 239"/>
                <a:gd name="T2" fmla="*/ 123 w 160"/>
                <a:gd name="T3" fmla="*/ 171 h 239"/>
                <a:gd name="T4" fmla="*/ 77 w 160"/>
                <a:gd name="T5" fmla="*/ 228 h 239"/>
                <a:gd name="T6" fmla="*/ 18 w 160"/>
                <a:gd name="T7" fmla="*/ 203 h 239"/>
                <a:gd name="T8" fmla="*/ 38 w 160"/>
                <a:gd name="T9" fmla="*/ 184 h 239"/>
                <a:gd name="T10" fmla="*/ 19 w 160"/>
                <a:gd name="T11" fmla="*/ 164 h 239"/>
                <a:gd name="T12" fmla="*/ 0 w 160"/>
                <a:gd name="T13" fmla="*/ 185 h 239"/>
                <a:gd name="T14" fmla="*/ 78 w 160"/>
                <a:gd name="T15" fmla="*/ 239 h 239"/>
                <a:gd name="T16" fmla="*/ 160 w 160"/>
                <a:gd name="T17" fmla="*/ 171 h 239"/>
                <a:gd name="T18" fmla="*/ 99 w 160"/>
                <a:gd name="T19" fmla="*/ 109 h 239"/>
                <a:gd name="T20" fmla="*/ 149 w 160"/>
                <a:gd name="T21" fmla="*/ 48 h 239"/>
                <a:gd name="T22" fmla="*/ 79 w 160"/>
                <a:gd name="T23" fmla="*/ 0 h 239"/>
                <a:gd name="T24" fmla="*/ 10 w 160"/>
                <a:gd name="T25" fmla="*/ 47 h 239"/>
                <a:gd name="T26" fmla="*/ 29 w 160"/>
                <a:gd name="T27" fmla="*/ 65 h 239"/>
                <a:gd name="T28" fmla="*/ 46 w 160"/>
                <a:gd name="T29" fmla="*/ 47 h 239"/>
                <a:gd name="T30" fmla="*/ 29 w 160"/>
                <a:gd name="T31" fmla="*/ 29 h 239"/>
                <a:gd name="T32" fmla="*/ 78 w 160"/>
                <a:gd name="T33" fmla="*/ 10 h 239"/>
                <a:gd name="T34" fmla="*/ 115 w 160"/>
                <a:gd name="T35" fmla="*/ 48 h 239"/>
                <a:gd name="T36" fmla="*/ 101 w 160"/>
                <a:gd name="T37" fmla="*/ 90 h 239"/>
                <a:gd name="T38" fmla="*/ 63 w 160"/>
                <a:gd name="T39" fmla="*/ 105 h 239"/>
                <a:gd name="T40" fmla="*/ 52 w 160"/>
                <a:gd name="T41" fmla="*/ 106 h 239"/>
                <a:gd name="T42" fmla="*/ 48 w 160"/>
                <a:gd name="T43" fmla="*/ 110 h 239"/>
                <a:gd name="T44" fmla="*/ 57 w 160"/>
                <a:gd name="T45" fmla="*/ 115 h 239"/>
                <a:gd name="T46" fmla="*/ 76 w 160"/>
                <a:gd name="T47" fmla="*/ 1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239">
                  <a:moveTo>
                    <a:pt x="76" y="115"/>
                  </a:moveTo>
                  <a:cubicBezTo>
                    <a:pt x="103" y="115"/>
                    <a:pt x="123" y="134"/>
                    <a:pt x="123" y="171"/>
                  </a:cubicBezTo>
                  <a:cubicBezTo>
                    <a:pt x="123" y="215"/>
                    <a:pt x="98" y="228"/>
                    <a:pt x="77" y="228"/>
                  </a:cubicBezTo>
                  <a:cubicBezTo>
                    <a:pt x="63" y="228"/>
                    <a:pt x="33" y="224"/>
                    <a:pt x="18" y="203"/>
                  </a:cubicBezTo>
                  <a:cubicBezTo>
                    <a:pt x="35" y="202"/>
                    <a:pt x="38" y="191"/>
                    <a:pt x="38" y="184"/>
                  </a:cubicBezTo>
                  <a:cubicBezTo>
                    <a:pt x="38" y="172"/>
                    <a:pt x="30" y="164"/>
                    <a:pt x="19" y="164"/>
                  </a:cubicBezTo>
                  <a:cubicBezTo>
                    <a:pt x="9" y="164"/>
                    <a:pt x="0" y="170"/>
                    <a:pt x="0" y="185"/>
                  </a:cubicBezTo>
                  <a:cubicBezTo>
                    <a:pt x="0" y="217"/>
                    <a:pt x="36" y="239"/>
                    <a:pt x="78" y="239"/>
                  </a:cubicBezTo>
                  <a:cubicBezTo>
                    <a:pt x="127" y="239"/>
                    <a:pt x="160" y="206"/>
                    <a:pt x="160" y="171"/>
                  </a:cubicBezTo>
                  <a:cubicBezTo>
                    <a:pt x="160" y="144"/>
                    <a:pt x="138" y="117"/>
                    <a:pt x="99" y="109"/>
                  </a:cubicBezTo>
                  <a:cubicBezTo>
                    <a:pt x="136" y="96"/>
                    <a:pt x="149" y="69"/>
                    <a:pt x="149" y="48"/>
                  </a:cubicBezTo>
                  <a:cubicBezTo>
                    <a:pt x="149" y="21"/>
                    <a:pt x="118" y="0"/>
                    <a:pt x="79" y="0"/>
                  </a:cubicBezTo>
                  <a:cubicBezTo>
                    <a:pt x="40" y="0"/>
                    <a:pt x="10" y="19"/>
                    <a:pt x="10" y="47"/>
                  </a:cubicBezTo>
                  <a:cubicBezTo>
                    <a:pt x="10" y="59"/>
                    <a:pt x="18" y="65"/>
                    <a:pt x="29" y="65"/>
                  </a:cubicBezTo>
                  <a:cubicBezTo>
                    <a:pt x="39" y="65"/>
                    <a:pt x="46" y="57"/>
                    <a:pt x="46" y="47"/>
                  </a:cubicBezTo>
                  <a:cubicBezTo>
                    <a:pt x="46" y="37"/>
                    <a:pt x="39" y="30"/>
                    <a:pt x="29" y="29"/>
                  </a:cubicBezTo>
                  <a:cubicBezTo>
                    <a:pt x="41" y="14"/>
                    <a:pt x="65" y="10"/>
                    <a:pt x="78" y="10"/>
                  </a:cubicBezTo>
                  <a:cubicBezTo>
                    <a:pt x="93" y="10"/>
                    <a:pt x="115" y="18"/>
                    <a:pt x="115" y="48"/>
                  </a:cubicBezTo>
                  <a:cubicBezTo>
                    <a:pt x="115" y="63"/>
                    <a:pt x="111" y="79"/>
                    <a:pt x="101" y="90"/>
                  </a:cubicBezTo>
                  <a:cubicBezTo>
                    <a:pt x="90" y="103"/>
                    <a:pt x="80" y="104"/>
                    <a:pt x="63" y="105"/>
                  </a:cubicBezTo>
                  <a:cubicBezTo>
                    <a:pt x="54" y="105"/>
                    <a:pt x="53" y="105"/>
                    <a:pt x="52" y="106"/>
                  </a:cubicBezTo>
                  <a:cubicBezTo>
                    <a:pt x="51" y="106"/>
                    <a:pt x="48" y="106"/>
                    <a:pt x="48" y="110"/>
                  </a:cubicBezTo>
                  <a:cubicBezTo>
                    <a:pt x="48" y="115"/>
                    <a:pt x="51" y="115"/>
                    <a:pt x="57" y="115"/>
                  </a:cubicBezTo>
                  <a:lnTo>
                    <a:pt x="76" y="11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10" name="Straight Arrow Connector 609">
            <a:extLst>
              <a:ext uri="{FF2B5EF4-FFF2-40B4-BE49-F238E27FC236}">
                <a16:creationId xmlns:a16="http://schemas.microsoft.com/office/drawing/2014/main" id="{DBF605C5-FF5C-E417-00E5-5124C5E8170A}"/>
              </a:ext>
            </a:extLst>
          </p:cNvPr>
          <p:cNvCxnSpPr>
            <a:cxnSpLocks/>
          </p:cNvCxnSpPr>
          <p:nvPr/>
        </p:nvCxnSpPr>
        <p:spPr>
          <a:xfrm flipV="1">
            <a:off x="6536303" y="3690021"/>
            <a:ext cx="626628" cy="1723447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35" name="Group 634">
            <a:extLst>
              <a:ext uri="{FF2B5EF4-FFF2-40B4-BE49-F238E27FC236}">
                <a16:creationId xmlns:a16="http://schemas.microsoft.com/office/drawing/2014/main" id="{9EC663B1-1A35-04C9-5B51-4363DC66BA3F}"/>
              </a:ext>
            </a:extLst>
          </p:cNvPr>
          <p:cNvGrpSpPr>
            <a:grpSpLocks noChangeAspect="1"/>
          </p:cNvGrpSpPr>
          <p:nvPr>
            <p:custDataLst>
              <p:tags r:id="rId15"/>
            </p:custDataLst>
          </p:nvPr>
        </p:nvGrpSpPr>
        <p:grpSpPr>
          <a:xfrm>
            <a:off x="6968104" y="4481130"/>
            <a:ext cx="239976" cy="228095"/>
            <a:chOff x="6959600" y="4440237"/>
            <a:chExt cx="320676" cy="304800"/>
          </a:xfrm>
        </p:grpSpPr>
        <p:sp>
          <p:nvSpPr>
            <p:cNvPr id="621" name="Freeform 73 1">
              <a:extLst>
                <a:ext uri="{FF2B5EF4-FFF2-40B4-BE49-F238E27FC236}">
                  <a16:creationId xmlns:a16="http://schemas.microsoft.com/office/drawing/2014/main" id="{9ECAB146-A231-F524-0E57-64D8251674B0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6959600" y="4440237"/>
              <a:ext cx="187325" cy="304800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6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9 w 230"/>
                <a:gd name="T13" fmla="*/ 173 h 323"/>
                <a:gd name="T14" fmla="*/ 102 w 230"/>
                <a:gd name="T15" fmla="*/ 216 h 323"/>
                <a:gd name="T16" fmla="*/ 71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4 w 230"/>
                <a:gd name="T31" fmla="*/ 11 h 323"/>
                <a:gd name="T32" fmla="*/ 77 w 230"/>
                <a:gd name="T33" fmla="*/ 27 h 323"/>
                <a:gd name="T34" fmla="*/ 68 w 230"/>
                <a:gd name="T35" fmla="*/ 62 h 323"/>
                <a:gd name="T36" fmla="*/ 39 w 230"/>
                <a:gd name="T37" fmla="*/ 167 h 323"/>
                <a:gd name="T38" fmla="*/ 100 w 230"/>
                <a:gd name="T39" fmla="*/ 227 h 323"/>
                <a:gd name="T40" fmla="*/ 151 w 230"/>
                <a:gd name="T41" fmla="*/ 204 h 323"/>
                <a:gd name="T42" fmla="*/ 118 w 230"/>
                <a:gd name="T43" fmla="*/ 281 h 323"/>
                <a:gd name="T44" fmla="*/ 63 w 230"/>
                <a:gd name="T45" fmla="*/ 312 h 323"/>
                <a:gd name="T46" fmla="*/ 25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8 w 230"/>
                <a:gd name="T53" fmla="*/ 248 h 323"/>
                <a:gd name="T54" fmla="*/ 10 w 230"/>
                <a:gd name="T55" fmla="*/ 280 h 323"/>
                <a:gd name="T56" fmla="*/ 63 w 230"/>
                <a:gd name="T57" fmla="*/ 323 h 323"/>
                <a:gd name="T58" fmla="*/ 180 w 230"/>
                <a:gd name="T59" fmla="*/ 222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6" y="6"/>
                  </a:cubicBezTo>
                  <a:cubicBezTo>
                    <a:pt x="211" y="6"/>
                    <a:pt x="203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8" y="56"/>
                    <a:pt x="184" y="70"/>
                    <a:pt x="181" y="83"/>
                  </a:cubicBezTo>
                  <a:lnTo>
                    <a:pt x="159" y="173"/>
                  </a:lnTo>
                  <a:cubicBezTo>
                    <a:pt x="157" y="181"/>
                    <a:pt x="135" y="216"/>
                    <a:pt x="102" y="216"/>
                  </a:cubicBezTo>
                  <a:cubicBezTo>
                    <a:pt x="77" y="216"/>
                    <a:pt x="71" y="194"/>
                    <a:pt x="71" y="175"/>
                  </a:cubicBezTo>
                  <a:cubicBezTo>
                    <a:pt x="71" y="152"/>
                    <a:pt x="80" y="121"/>
                    <a:pt x="97" y="77"/>
                  </a:cubicBezTo>
                  <a:cubicBezTo>
                    <a:pt x="105" y="57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8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40"/>
                    <a:pt x="72" y="53"/>
                    <a:pt x="68" y="62"/>
                  </a:cubicBezTo>
                  <a:cubicBezTo>
                    <a:pt x="48" y="115"/>
                    <a:pt x="39" y="144"/>
                    <a:pt x="39" y="167"/>
                  </a:cubicBezTo>
                  <a:cubicBezTo>
                    <a:pt x="39" y="212"/>
                    <a:pt x="71" y="227"/>
                    <a:pt x="100" y="227"/>
                  </a:cubicBezTo>
                  <a:cubicBezTo>
                    <a:pt x="120" y="227"/>
                    <a:pt x="137" y="218"/>
                    <a:pt x="151" y="204"/>
                  </a:cubicBezTo>
                  <a:cubicBezTo>
                    <a:pt x="144" y="230"/>
                    <a:pt x="138" y="254"/>
                    <a:pt x="118" y="281"/>
                  </a:cubicBezTo>
                  <a:cubicBezTo>
                    <a:pt x="105" y="298"/>
                    <a:pt x="86" y="312"/>
                    <a:pt x="63" y="312"/>
                  </a:cubicBezTo>
                  <a:cubicBezTo>
                    <a:pt x="56" y="312"/>
                    <a:pt x="34" y="311"/>
                    <a:pt x="25" y="291"/>
                  </a:cubicBezTo>
                  <a:cubicBezTo>
                    <a:pt x="33" y="291"/>
                    <a:pt x="40" y="291"/>
                    <a:pt x="47" y="285"/>
                  </a:cubicBezTo>
                  <a:cubicBezTo>
                    <a:pt x="52" y="281"/>
                    <a:pt x="57" y="274"/>
                    <a:pt x="57" y="265"/>
                  </a:cubicBezTo>
                  <a:cubicBezTo>
                    <a:pt x="57" y="250"/>
                    <a:pt x="43" y="248"/>
                    <a:pt x="38" y="248"/>
                  </a:cubicBezTo>
                  <a:cubicBezTo>
                    <a:pt x="27" y="248"/>
                    <a:pt x="10" y="255"/>
                    <a:pt x="10" y="280"/>
                  </a:cubicBezTo>
                  <a:cubicBezTo>
                    <a:pt x="10" y="305"/>
                    <a:pt x="32" y="323"/>
                    <a:pt x="63" y="323"/>
                  </a:cubicBezTo>
                  <a:cubicBezTo>
                    <a:pt x="115" y="323"/>
                    <a:pt x="166" y="278"/>
                    <a:pt x="180" y="222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" name="Freeform 74 1">
              <a:extLst>
                <a:ext uri="{FF2B5EF4-FFF2-40B4-BE49-F238E27FC236}">
                  <a16:creationId xmlns:a16="http://schemas.microsoft.com/office/drawing/2014/main" id="{07D097B8-AE7A-DAB1-9DA2-C21CEEF86893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7177088" y="4500562"/>
              <a:ext cx="103188" cy="219075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2 w 127"/>
                <a:gd name="T15" fmla="*/ 219 h 232"/>
                <a:gd name="T16" fmla="*/ 2 w 127"/>
                <a:gd name="T17" fmla="*/ 232 h 232"/>
                <a:gd name="T18" fmla="*/ 65 w 127"/>
                <a:gd name="T19" fmla="*/ 231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8" y="0"/>
                    <a:pt x="69" y="0"/>
                  </a:cubicBezTo>
                  <a:cubicBezTo>
                    <a:pt x="46" y="22"/>
                    <a:pt x="14" y="22"/>
                    <a:pt x="0" y="22"/>
                  </a:cubicBezTo>
                  <a:lnTo>
                    <a:pt x="0" y="35"/>
                  </a:lnTo>
                  <a:cubicBezTo>
                    <a:pt x="8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5"/>
                    <a:pt x="51" y="219"/>
                    <a:pt x="16" y="219"/>
                  </a:cubicBezTo>
                  <a:lnTo>
                    <a:pt x="2" y="219"/>
                  </a:lnTo>
                  <a:lnTo>
                    <a:pt x="2" y="232"/>
                  </a:lnTo>
                  <a:cubicBezTo>
                    <a:pt x="9" y="232"/>
                    <a:pt x="52" y="231"/>
                    <a:pt x="65" y="231"/>
                  </a:cubicBezTo>
                  <a:cubicBezTo>
                    <a:pt x="76" y="231"/>
                    <a:pt x="120" y="232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40" name="Straight Arrow Connector 639">
            <a:extLst>
              <a:ext uri="{FF2B5EF4-FFF2-40B4-BE49-F238E27FC236}">
                <a16:creationId xmlns:a16="http://schemas.microsoft.com/office/drawing/2014/main" id="{78EA69FA-EEFE-88D6-03D6-4D8EC3B6B2BC}"/>
              </a:ext>
            </a:extLst>
          </p:cNvPr>
          <p:cNvCxnSpPr>
            <a:cxnSpLocks/>
          </p:cNvCxnSpPr>
          <p:nvPr/>
        </p:nvCxnSpPr>
        <p:spPr>
          <a:xfrm flipV="1">
            <a:off x="8084067" y="3820432"/>
            <a:ext cx="39520" cy="1794356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3" name="Straight Arrow Connector 642">
            <a:extLst>
              <a:ext uri="{FF2B5EF4-FFF2-40B4-BE49-F238E27FC236}">
                <a16:creationId xmlns:a16="http://schemas.microsoft.com/office/drawing/2014/main" id="{5CF97B54-229C-80A1-78A7-C123277D7618}"/>
              </a:ext>
            </a:extLst>
          </p:cNvPr>
          <p:cNvCxnSpPr>
            <a:cxnSpLocks/>
          </p:cNvCxnSpPr>
          <p:nvPr/>
        </p:nvCxnSpPr>
        <p:spPr>
          <a:xfrm flipV="1">
            <a:off x="8213178" y="3880944"/>
            <a:ext cx="28376" cy="182491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71" name="Group 670">
            <a:extLst>
              <a:ext uri="{FF2B5EF4-FFF2-40B4-BE49-F238E27FC236}">
                <a16:creationId xmlns:a16="http://schemas.microsoft.com/office/drawing/2014/main" id="{8D3F8D0C-7122-E62E-98A0-730D823242EF}"/>
              </a:ext>
            </a:extLst>
          </p:cNvPr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8329628" y="4883150"/>
            <a:ext cx="265113" cy="225425"/>
            <a:chOff x="8329628" y="4883150"/>
            <a:chExt cx="265113" cy="225425"/>
          </a:xfrm>
        </p:grpSpPr>
        <p:sp>
          <p:nvSpPr>
            <p:cNvPr id="668" name="Freeform 81 1">
              <a:extLst>
                <a:ext uri="{FF2B5EF4-FFF2-40B4-BE49-F238E27FC236}">
                  <a16:creationId xmlns:a16="http://schemas.microsoft.com/office/drawing/2014/main" id="{65AF65A9-EBA7-4BFE-FF94-5163406CCF24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8329628" y="4883150"/>
              <a:ext cx="147638" cy="225425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6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9 w 230"/>
                <a:gd name="T13" fmla="*/ 173 h 323"/>
                <a:gd name="T14" fmla="*/ 102 w 230"/>
                <a:gd name="T15" fmla="*/ 216 h 323"/>
                <a:gd name="T16" fmla="*/ 71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4 w 230"/>
                <a:gd name="T31" fmla="*/ 11 h 323"/>
                <a:gd name="T32" fmla="*/ 77 w 230"/>
                <a:gd name="T33" fmla="*/ 27 h 323"/>
                <a:gd name="T34" fmla="*/ 68 w 230"/>
                <a:gd name="T35" fmla="*/ 62 h 323"/>
                <a:gd name="T36" fmla="*/ 39 w 230"/>
                <a:gd name="T37" fmla="*/ 167 h 323"/>
                <a:gd name="T38" fmla="*/ 100 w 230"/>
                <a:gd name="T39" fmla="*/ 227 h 323"/>
                <a:gd name="T40" fmla="*/ 151 w 230"/>
                <a:gd name="T41" fmla="*/ 204 h 323"/>
                <a:gd name="T42" fmla="*/ 118 w 230"/>
                <a:gd name="T43" fmla="*/ 281 h 323"/>
                <a:gd name="T44" fmla="*/ 63 w 230"/>
                <a:gd name="T45" fmla="*/ 312 h 323"/>
                <a:gd name="T46" fmla="*/ 25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8 w 230"/>
                <a:gd name="T53" fmla="*/ 248 h 323"/>
                <a:gd name="T54" fmla="*/ 10 w 230"/>
                <a:gd name="T55" fmla="*/ 280 h 323"/>
                <a:gd name="T56" fmla="*/ 63 w 230"/>
                <a:gd name="T57" fmla="*/ 323 h 323"/>
                <a:gd name="T58" fmla="*/ 180 w 230"/>
                <a:gd name="T59" fmla="*/ 222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6" y="6"/>
                  </a:cubicBezTo>
                  <a:cubicBezTo>
                    <a:pt x="211" y="6"/>
                    <a:pt x="203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8" y="56"/>
                    <a:pt x="184" y="70"/>
                    <a:pt x="181" y="83"/>
                  </a:cubicBezTo>
                  <a:lnTo>
                    <a:pt x="159" y="173"/>
                  </a:lnTo>
                  <a:cubicBezTo>
                    <a:pt x="157" y="181"/>
                    <a:pt x="135" y="216"/>
                    <a:pt x="102" y="216"/>
                  </a:cubicBezTo>
                  <a:cubicBezTo>
                    <a:pt x="77" y="216"/>
                    <a:pt x="71" y="194"/>
                    <a:pt x="71" y="175"/>
                  </a:cubicBezTo>
                  <a:cubicBezTo>
                    <a:pt x="71" y="152"/>
                    <a:pt x="80" y="121"/>
                    <a:pt x="97" y="77"/>
                  </a:cubicBezTo>
                  <a:cubicBezTo>
                    <a:pt x="105" y="57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8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40"/>
                    <a:pt x="72" y="53"/>
                    <a:pt x="68" y="62"/>
                  </a:cubicBezTo>
                  <a:cubicBezTo>
                    <a:pt x="48" y="115"/>
                    <a:pt x="39" y="144"/>
                    <a:pt x="39" y="167"/>
                  </a:cubicBezTo>
                  <a:cubicBezTo>
                    <a:pt x="39" y="212"/>
                    <a:pt x="71" y="227"/>
                    <a:pt x="100" y="227"/>
                  </a:cubicBezTo>
                  <a:cubicBezTo>
                    <a:pt x="120" y="227"/>
                    <a:pt x="137" y="218"/>
                    <a:pt x="151" y="204"/>
                  </a:cubicBezTo>
                  <a:cubicBezTo>
                    <a:pt x="144" y="230"/>
                    <a:pt x="138" y="254"/>
                    <a:pt x="118" y="281"/>
                  </a:cubicBezTo>
                  <a:cubicBezTo>
                    <a:pt x="105" y="298"/>
                    <a:pt x="86" y="312"/>
                    <a:pt x="63" y="312"/>
                  </a:cubicBezTo>
                  <a:cubicBezTo>
                    <a:pt x="56" y="312"/>
                    <a:pt x="34" y="311"/>
                    <a:pt x="25" y="291"/>
                  </a:cubicBezTo>
                  <a:cubicBezTo>
                    <a:pt x="33" y="291"/>
                    <a:pt x="40" y="291"/>
                    <a:pt x="47" y="285"/>
                  </a:cubicBezTo>
                  <a:cubicBezTo>
                    <a:pt x="52" y="281"/>
                    <a:pt x="57" y="274"/>
                    <a:pt x="57" y="265"/>
                  </a:cubicBezTo>
                  <a:cubicBezTo>
                    <a:pt x="57" y="250"/>
                    <a:pt x="43" y="248"/>
                    <a:pt x="38" y="248"/>
                  </a:cubicBezTo>
                  <a:cubicBezTo>
                    <a:pt x="27" y="248"/>
                    <a:pt x="10" y="255"/>
                    <a:pt x="10" y="280"/>
                  </a:cubicBezTo>
                  <a:cubicBezTo>
                    <a:pt x="10" y="305"/>
                    <a:pt x="32" y="323"/>
                    <a:pt x="63" y="323"/>
                  </a:cubicBezTo>
                  <a:cubicBezTo>
                    <a:pt x="115" y="323"/>
                    <a:pt x="166" y="278"/>
                    <a:pt x="180" y="222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9" name="Freeform 82 1">
              <a:extLst>
                <a:ext uri="{FF2B5EF4-FFF2-40B4-BE49-F238E27FC236}">
                  <a16:creationId xmlns:a16="http://schemas.microsoft.com/office/drawing/2014/main" id="{B26B050B-0521-CCB3-75C4-26C804B560FD}"/>
                </a:ext>
              </a:extLst>
            </p:cNvPr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8485203" y="4926013"/>
              <a:ext cx="109538" cy="163513"/>
            </a:xfrm>
            <a:custGeom>
              <a:avLst/>
              <a:gdLst>
                <a:gd name="T0" fmla="*/ 171 w 171"/>
                <a:gd name="T1" fmla="*/ 178 h 235"/>
                <a:gd name="T2" fmla="*/ 171 w 171"/>
                <a:gd name="T3" fmla="*/ 165 h 235"/>
                <a:gd name="T4" fmla="*/ 132 w 171"/>
                <a:gd name="T5" fmla="*/ 165 h 235"/>
                <a:gd name="T6" fmla="*/ 132 w 171"/>
                <a:gd name="T7" fmla="*/ 9 h 235"/>
                <a:gd name="T8" fmla="*/ 124 w 171"/>
                <a:gd name="T9" fmla="*/ 0 h 235"/>
                <a:gd name="T10" fmla="*/ 115 w 171"/>
                <a:gd name="T11" fmla="*/ 5 h 235"/>
                <a:gd name="T12" fmla="*/ 0 w 171"/>
                <a:gd name="T13" fmla="*/ 165 h 235"/>
                <a:gd name="T14" fmla="*/ 0 w 171"/>
                <a:gd name="T15" fmla="*/ 178 h 235"/>
                <a:gd name="T16" fmla="*/ 102 w 171"/>
                <a:gd name="T17" fmla="*/ 178 h 235"/>
                <a:gd name="T18" fmla="*/ 102 w 171"/>
                <a:gd name="T19" fmla="*/ 206 h 235"/>
                <a:gd name="T20" fmla="*/ 74 w 171"/>
                <a:gd name="T21" fmla="*/ 222 h 235"/>
                <a:gd name="T22" fmla="*/ 65 w 171"/>
                <a:gd name="T23" fmla="*/ 222 h 235"/>
                <a:gd name="T24" fmla="*/ 65 w 171"/>
                <a:gd name="T25" fmla="*/ 235 h 235"/>
                <a:gd name="T26" fmla="*/ 117 w 171"/>
                <a:gd name="T27" fmla="*/ 234 h 235"/>
                <a:gd name="T28" fmla="*/ 170 w 171"/>
                <a:gd name="T29" fmla="*/ 235 h 235"/>
                <a:gd name="T30" fmla="*/ 170 w 171"/>
                <a:gd name="T31" fmla="*/ 222 h 235"/>
                <a:gd name="T32" fmla="*/ 160 w 171"/>
                <a:gd name="T33" fmla="*/ 222 h 235"/>
                <a:gd name="T34" fmla="*/ 132 w 171"/>
                <a:gd name="T35" fmla="*/ 206 h 235"/>
                <a:gd name="T36" fmla="*/ 132 w 171"/>
                <a:gd name="T37" fmla="*/ 178 h 235"/>
                <a:gd name="T38" fmla="*/ 171 w 171"/>
                <a:gd name="T39" fmla="*/ 178 h 235"/>
                <a:gd name="T40" fmla="*/ 105 w 171"/>
                <a:gd name="T41" fmla="*/ 37 h 235"/>
                <a:gd name="T42" fmla="*/ 105 w 171"/>
                <a:gd name="T43" fmla="*/ 165 h 235"/>
                <a:gd name="T44" fmla="*/ 12 w 171"/>
                <a:gd name="T45" fmla="*/ 165 h 235"/>
                <a:gd name="T46" fmla="*/ 105 w 171"/>
                <a:gd name="T47" fmla="*/ 3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1" h="235">
                  <a:moveTo>
                    <a:pt x="171" y="178"/>
                  </a:moveTo>
                  <a:lnTo>
                    <a:pt x="171" y="165"/>
                  </a:lnTo>
                  <a:lnTo>
                    <a:pt x="132" y="165"/>
                  </a:lnTo>
                  <a:lnTo>
                    <a:pt x="132" y="9"/>
                  </a:lnTo>
                  <a:cubicBezTo>
                    <a:pt x="132" y="2"/>
                    <a:pt x="132" y="0"/>
                    <a:pt x="124" y="0"/>
                  </a:cubicBezTo>
                  <a:cubicBezTo>
                    <a:pt x="120" y="0"/>
                    <a:pt x="119" y="0"/>
                    <a:pt x="115" y="5"/>
                  </a:cubicBezTo>
                  <a:lnTo>
                    <a:pt x="0" y="165"/>
                  </a:lnTo>
                  <a:lnTo>
                    <a:pt x="0" y="178"/>
                  </a:lnTo>
                  <a:lnTo>
                    <a:pt x="102" y="178"/>
                  </a:lnTo>
                  <a:lnTo>
                    <a:pt x="102" y="206"/>
                  </a:lnTo>
                  <a:cubicBezTo>
                    <a:pt x="102" y="218"/>
                    <a:pt x="102" y="222"/>
                    <a:pt x="74" y="222"/>
                  </a:cubicBezTo>
                  <a:lnTo>
                    <a:pt x="65" y="222"/>
                  </a:lnTo>
                  <a:lnTo>
                    <a:pt x="65" y="235"/>
                  </a:lnTo>
                  <a:cubicBezTo>
                    <a:pt x="82" y="234"/>
                    <a:pt x="104" y="234"/>
                    <a:pt x="117" y="234"/>
                  </a:cubicBezTo>
                  <a:cubicBezTo>
                    <a:pt x="130" y="234"/>
                    <a:pt x="152" y="234"/>
                    <a:pt x="170" y="235"/>
                  </a:cubicBezTo>
                  <a:lnTo>
                    <a:pt x="170" y="222"/>
                  </a:lnTo>
                  <a:lnTo>
                    <a:pt x="160" y="222"/>
                  </a:lnTo>
                  <a:cubicBezTo>
                    <a:pt x="132" y="222"/>
                    <a:pt x="132" y="218"/>
                    <a:pt x="132" y="206"/>
                  </a:cubicBezTo>
                  <a:lnTo>
                    <a:pt x="132" y="178"/>
                  </a:lnTo>
                  <a:lnTo>
                    <a:pt x="171" y="178"/>
                  </a:lnTo>
                  <a:close/>
                  <a:moveTo>
                    <a:pt x="105" y="37"/>
                  </a:moveTo>
                  <a:lnTo>
                    <a:pt x="105" y="165"/>
                  </a:lnTo>
                  <a:lnTo>
                    <a:pt x="12" y="165"/>
                  </a:lnTo>
                  <a:lnTo>
                    <a:pt x="105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75" name="Straight Arrow Connector 674">
            <a:extLst>
              <a:ext uri="{FF2B5EF4-FFF2-40B4-BE49-F238E27FC236}">
                <a16:creationId xmlns:a16="http://schemas.microsoft.com/office/drawing/2014/main" id="{7950A956-99B6-7C1A-40C7-3D91BB347CD8}"/>
              </a:ext>
            </a:extLst>
          </p:cNvPr>
          <p:cNvCxnSpPr>
            <a:cxnSpLocks/>
          </p:cNvCxnSpPr>
          <p:nvPr/>
        </p:nvCxnSpPr>
        <p:spPr>
          <a:xfrm flipH="1" flipV="1">
            <a:off x="9488596" y="3832586"/>
            <a:ext cx="22961" cy="1580882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7" name="Straight Arrow Connector 676">
            <a:extLst>
              <a:ext uri="{FF2B5EF4-FFF2-40B4-BE49-F238E27FC236}">
                <a16:creationId xmlns:a16="http://schemas.microsoft.com/office/drawing/2014/main" id="{48EBD7AF-64F1-08C5-1850-BDB27B8084CE}"/>
              </a:ext>
            </a:extLst>
          </p:cNvPr>
          <p:cNvCxnSpPr>
            <a:cxnSpLocks/>
          </p:cNvCxnSpPr>
          <p:nvPr/>
        </p:nvCxnSpPr>
        <p:spPr>
          <a:xfrm flipH="1" flipV="1">
            <a:off x="9629577" y="3838720"/>
            <a:ext cx="30047" cy="1633937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9" name="Straight Arrow Connector 678">
            <a:extLst>
              <a:ext uri="{FF2B5EF4-FFF2-40B4-BE49-F238E27FC236}">
                <a16:creationId xmlns:a16="http://schemas.microsoft.com/office/drawing/2014/main" id="{0A4A339B-23CD-0A6B-0AAE-B3E9D3C87145}"/>
              </a:ext>
            </a:extLst>
          </p:cNvPr>
          <p:cNvCxnSpPr>
            <a:cxnSpLocks/>
          </p:cNvCxnSpPr>
          <p:nvPr/>
        </p:nvCxnSpPr>
        <p:spPr>
          <a:xfrm flipH="1" flipV="1">
            <a:off x="10367179" y="3725696"/>
            <a:ext cx="527547" cy="1774393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1" name="Straight Arrow Connector 680">
            <a:extLst>
              <a:ext uri="{FF2B5EF4-FFF2-40B4-BE49-F238E27FC236}">
                <a16:creationId xmlns:a16="http://schemas.microsoft.com/office/drawing/2014/main" id="{ACD9168C-7053-1E95-256E-1BA548A71B69}"/>
              </a:ext>
            </a:extLst>
          </p:cNvPr>
          <p:cNvCxnSpPr>
            <a:cxnSpLocks/>
          </p:cNvCxnSpPr>
          <p:nvPr/>
        </p:nvCxnSpPr>
        <p:spPr>
          <a:xfrm flipH="1" flipV="1">
            <a:off x="10500162" y="3693782"/>
            <a:ext cx="527550" cy="1806307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2A5DC637-AF72-F3B1-EB17-DCFFAFC062DE}"/>
              </a:ext>
            </a:extLst>
          </p:cNvPr>
          <p:cNvGrpSpPr>
            <a:grpSpLocks noChangeAspect="1"/>
          </p:cNvGrpSpPr>
          <p:nvPr>
            <p:custDataLst>
              <p:tags r:id="rId17"/>
            </p:custDataLst>
          </p:nvPr>
        </p:nvGrpSpPr>
        <p:grpSpPr>
          <a:xfrm>
            <a:off x="9735162" y="4518899"/>
            <a:ext cx="252413" cy="227013"/>
            <a:chOff x="9864745" y="4851400"/>
            <a:chExt cx="252413" cy="227013"/>
          </a:xfrm>
        </p:grpSpPr>
        <p:sp>
          <p:nvSpPr>
            <p:cNvPr id="269" name="Freeform 97">
              <a:extLst>
                <a:ext uri="{FF2B5EF4-FFF2-40B4-BE49-F238E27FC236}">
                  <a16:creationId xmlns:a16="http://schemas.microsoft.com/office/drawing/2014/main" id="{D62B51D3-79C4-AF15-0942-77A20E26B8D0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9864745" y="4851400"/>
              <a:ext cx="142875" cy="227013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5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8 w 230"/>
                <a:gd name="T13" fmla="*/ 173 h 323"/>
                <a:gd name="T14" fmla="*/ 102 w 230"/>
                <a:gd name="T15" fmla="*/ 216 h 323"/>
                <a:gd name="T16" fmla="*/ 71 w 230"/>
                <a:gd name="T17" fmla="*/ 175 h 323"/>
                <a:gd name="T18" fmla="*/ 96 w 230"/>
                <a:gd name="T19" fmla="*/ 77 h 323"/>
                <a:gd name="T20" fmla="*/ 106 w 230"/>
                <a:gd name="T21" fmla="*/ 41 h 323"/>
                <a:gd name="T22" fmla="*/ 65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4 w 230"/>
                <a:gd name="T31" fmla="*/ 11 h 323"/>
                <a:gd name="T32" fmla="*/ 76 w 230"/>
                <a:gd name="T33" fmla="*/ 27 h 323"/>
                <a:gd name="T34" fmla="*/ 68 w 230"/>
                <a:gd name="T35" fmla="*/ 62 h 323"/>
                <a:gd name="T36" fmla="*/ 39 w 230"/>
                <a:gd name="T37" fmla="*/ 167 h 323"/>
                <a:gd name="T38" fmla="*/ 100 w 230"/>
                <a:gd name="T39" fmla="*/ 227 h 323"/>
                <a:gd name="T40" fmla="*/ 150 w 230"/>
                <a:gd name="T41" fmla="*/ 204 h 323"/>
                <a:gd name="T42" fmla="*/ 118 w 230"/>
                <a:gd name="T43" fmla="*/ 281 h 323"/>
                <a:gd name="T44" fmla="*/ 63 w 230"/>
                <a:gd name="T45" fmla="*/ 312 h 323"/>
                <a:gd name="T46" fmla="*/ 25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8 w 230"/>
                <a:gd name="T53" fmla="*/ 248 h 323"/>
                <a:gd name="T54" fmla="*/ 10 w 230"/>
                <a:gd name="T55" fmla="*/ 280 h 323"/>
                <a:gd name="T56" fmla="*/ 63 w 230"/>
                <a:gd name="T57" fmla="*/ 323 h 323"/>
                <a:gd name="T58" fmla="*/ 180 w 230"/>
                <a:gd name="T59" fmla="*/ 222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5" y="6"/>
                  </a:cubicBezTo>
                  <a:cubicBezTo>
                    <a:pt x="210" y="6"/>
                    <a:pt x="202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7" y="56"/>
                    <a:pt x="184" y="70"/>
                    <a:pt x="181" y="83"/>
                  </a:cubicBezTo>
                  <a:lnTo>
                    <a:pt x="158" y="173"/>
                  </a:lnTo>
                  <a:cubicBezTo>
                    <a:pt x="156" y="181"/>
                    <a:pt x="135" y="216"/>
                    <a:pt x="102" y="216"/>
                  </a:cubicBezTo>
                  <a:cubicBezTo>
                    <a:pt x="76" y="216"/>
                    <a:pt x="71" y="194"/>
                    <a:pt x="71" y="175"/>
                  </a:cubicBezTo>
                  <a:cubicBezTo>
                    <a:pt x="71" y="152"/>
                    <a:pt x="79" y="121"/>
                    <a:pt x="96" y="77"/>
                  </a:cubicBezTo>
                  <a:cubicBezTo>
                    <a:pt x="104" y="57"/>
                    <a:pt x="106" y="51"/>
                    <a:pt x="106" y="41"/>
                  </a:cubicBezTo>
                  <a:cubicBezTo>
                    <a:pt x="106" y="19"/>
                    <a:pt x="90" y="0"/>
                    <a:pt x="65" y="0"/>
                  </a:cubicBezTo>
                  <a:cubicBezTo>
                    <a:pt x="18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6" y="11"/>
                    <a:pt x="76" y="27"/>
                  </a:cubicBezTo>
                  <a:cubicBezTo>
                    <a:pt x="76" y="40"/>
                    <a:pt x="71" y="53"/>
                    <a:pt x="68" y="62"/>
                  </a:cubicBezTo>
                  <a:cubicBezTo>
                    <a:pt x="48" y="115"/>
                    <a:pt x="39" y="144"/>
                    <a:pt x="39" y="167"/>
                  </a:cubicBezTo>
                  <a:cubicBezTo>
                    <a:pt x="39" y="212"/>
                    <a:pt x="70" y="227"/>
                    <a:pt x="100" y="227"/>
                  </a:cubicBezTo>
                  <a:cubicBezTo>
                    <a:pt x="119" y="227"/>
                    <a:pt x="136" y="218"/>
                    <a:pt x="150" y="204"/>
                  </a:cubicBezTo>
                  <a:cubicBezTo>
                    <a:pt x="144" y="230"/>
                    <a:pt x="138" y="254"/>
                    <a:pt x="118" y="281"/>
                  </a:cubicBezTo>
                  <a:cubicBezTo>
                    <a:pt x="105" y="298"/>
                    <a:pt x="86" y="312"/>
                    <a:pt x="63" y="312"/>
                  </a:cubicBezTo>
                  <a:cubicBezTo>
                    <a:pt x="56" y="312"/>
                    <a:pt x="34" y="311"/>
                    <a:pt x="25" y="291"/>
                  </a:cubicBezTo>
                  <a:cubicBezTo>
                    <a:pt x="33" y="291"/>
                    <a:pt x="40" y="291"/>
                    <a:pt x="47" y="285"/>
                  </a:cubicBezTo>
                  <a:cubicBezTo>
                    <a:pt x="52" y="281"/>
                    <a:pt x="57" y="274"/>
                    <a:pt x="57" y="265"/>
                  </a:cubicBezTo>
                  <a:cubicBezTo>
                    <a:pt x="57" y="250"/>
                    <a:pt x="43" y="248"/>
                    <a:pt x="38" y="248"/>
                  </a:cubicBezTo>
                  <a:cubicBezTo>
                    <a:pt x="27" y="248"/>
                    <a:pt x="10" y="255"/>
                    <a:pt x="10" y="280"/>
                  </a:cubicBezTo>
                  <a:cubicBezTo>
                    <a:pt x="10" y="305"/>
                    <a:pt x="32" y="323"/>
                    <a:pt x="63" y="323"/>
                  </a:cubicBezTo>
                  <a:cubicBezTo>
                    <a:pt x="114" y="323"/>
                    <a:pt x="166" y="278"/>
                    <a:pt x="180" y="222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98">
              <a:extLst>
                <a:ext uri="{FF2B5EF4-FFF2-40B4-BE49-F238E27FC236}">
                  <a16:creationId xmlns:a16="http://schemas.microsoft.com/office/drawing/2014/main" id="{0E5868F5-8FCF-2B71-0B97-C81FCA9FF9E6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10021908" y="4895850"/>
              <a:ext cx="95250" cy="163513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8 w 154"/>
                <a:gd name="T7" fmla="*/ 202 h 232"/>
                <a:gd name="T8" fmla="*/ 34 w 154"/>
                <a:gd name="T9" fmla="*/ 202 h 232"/>
                <a:gd name="T10" fmla="*/ 104 w 154"/>
                <a:gd name="T11" fmla="*/ 144 h 232"/>
                <a:gd name="T12" fmla="*/ 154 w 154"/>
                <a:gd name="T13" fmla="*/ 68 h 232"/>
                <a:gd name="T14" fmla="*/ 72 w 154"/>
                <a:gd name="T15" fmla="*/ 0 h 232"/>
                <a:gd name="T16" fmla="*/ 0 w 154"/>
                <a:gd name="T17" fmla="*/ 63 h 232"/>
                <a:gd name="T18" fmla="*/ 18 w 154"/>
                <a:gd name="T19" fmla="*/ 82 h 232"/>
                <a:gd name="T20" fmla="*/ 37 w 154"/>
                <a:gd name="T21" fmla="*/ 64 h 232"/>
                <a:gd name="T22" fmla="*/ 16 w 154"/>
                <a:gd name="T23" fmla="*/ 45 h 232"/>
                <a:gd name="T24" fmla="*/ 67 w 154"/>
                <a:gd name="T25" fmla="*/ 13 h 232"/>
                <a:gd name="T26" fmla="*/ 120 w 154"/>
                <a:gd name="T27" fmla="*/ 68 h 232"/>
                <a:gd name="T28" fmla="*/ 87 w 154"/>
                <a:gd name="T29" fmla="*/ 135 h 232"/>
                <a:gd name="T30" fmla="*/ 3 w 154"/>
                <a:gd name="T31" fmla="*/ 218 h 232"/>
                <a:gd name="T32" fmla="*/ 0 w 154"/>
                <a:gd name="T33" fmla="*/ 232 h 232"/>
                <a:gd name="T34" fmla="*/ 143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8" y="197"/>
                    <a:pt x="133" y="200"/>
                  </a:cubicBezTo>
                  <a:cubicBezTo>
                    <a:pt x="130" y="202"/>
                    <a:pt x="103" y="202"/>
                    <a:pt x="98" y="202"/>
                  </a:cubicBezTo>
                  <a:lnTo>
                    <a:pt x="34" y="202"/>
                  </a:lnTo>
                  <a:cubicBezTo>
                    <a:pt x="71" y="170"/>
                    <a:pt x="83" y="160"/>
                    <a:pt x="104" y="144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2" y="0"/>
                  </a:cubicBezTo>
                  <a:cubicBezTo>
                    <a:pt x="29" y="0"/>
                    <a:pt x="0" y="31"/>
                    <a:pt x="0" y="63"/>
                  </a:cubicBezTo>
                  <a:cubicBezTo>
                    <a:pt x="0" y="80"/>
                    <a:pt x="15" y="82"/>
                    <a:pt x="18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4" y="45"/>
                    <a:pt x="16" y="45"/>
                  </a:cubicBezTo>
                  <a:cubicBezTo>
                    <a:pt x="27" y="20"/>
                    <a:pt x="51" y="13"/>
                    <a:pt x="67" y="13"/>
                  </a:cubicBezTo>
                  <a:cubicBezTo>
                    <a:pt x="102" y="13"/>
                    <a:pt x="120" y="40"/>
                    <a:pt x="120" y="68"/>
                  </a:cubicBezTo>
                  <a:cubicBezTo>
                    <a:pt x="120" y="99"/>
                    <a:pt x="98" y="123"/>
                    <a:pt x="87" y="135"/>
                  </a:cubicBezTo>
                  <a:lnTo>
                    <a:pt x="3" y="218"/>
                  </a:lnTo>
                  <a:cubicBezTo>
                    <a:pt x="0" y="222"/>
                    <a:pt x="0" y="222"/>
                    <a:pt x="0" y="232"/>
                  </a:cubicBezTo>
                  <a:lnTo>
                    <a:pt x="143" y="232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92454215-13D4-2013-4BCF-BBB77F8297F0}"/>
              </a:ext>
            </a:extLst>
          </p:cNvPr>
          <p:cNvGrpSpPr>
            <a:grpSpLocks noChangeAspect="1"/>
          </p:cNvGrpSpPr>
          <p:nvPr>
            <p:custDataLst>
              <p:tags r:id="rId18"/>
            </p:custDataLst>
          </p:nvPr>
        </p:nvGrpSpPr>
        <p:grpSpPr>
          <a:xfrm>
            <a:off x="10894991" y="4362450"/>
            <a:ext cx="257176" cy="225425"/>
            <a:chOff x="10894991" y="4362450"/>
            <a:chExt cx="257176" cy="225425"/>
          </a:xfrm>
        </p:grpSpPr>
        <p:sp>
          <p:nvSpPr>
            <p:cNvPr id="698" name="Freeform 89">
              <a:extLst>
                <a:ext uri="{FF2B5EF4-FFF2-40B4-BE49-F238E27FC236}">
                  <a16:creationId xmlns:a16="http://schemas.microsoft.com/office/drawing/2014/main" id="{31F826B1-9F48-C499-A984-26A72A60AB60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10894991" y="4362450"/>
              <a:ext cx="144463" cy="225425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5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8 w 230"/>
                <a:gd name="T13" fmla="*/ 173 h 323"/>
                <a:gd name="T14" fmla="*/ 102 w 230"/>
                <a:gd name="T15" fmla="*/ 216 h 323"/>
                <a:gd name="T16" fmla="*/ 71 w 230"/>
                <a:gd name="T17" fmla="*/ 175 h 323"/>
                <a:gd name="T18" fmla="*/ 96 w 230"/>
                <a:gd name="T19" fmla="*/ 77 h 323"/>
                <a:gd name="T20" fmla="*/ 106 w 230"/>
                <a:gd name="T21" fmla="*/ 41 h 323"/>
                <a:gd name="T22" fmla="*/ 65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4 w 230"/>
                <a:gd name="T31" fmla="*/ 11 h 323"/>
                <a:gd name="T32" fmla="*/ 76 w 230"/>
                <a:gd name="T33" fmla="*/ 27 h 323"/>
                <a:gd name="T34" fmla="*/ 68 w 230"/>
                <a:gd name="T35" fmla="*/ 62 h 323"/>
                <a:gd name="T36" fmla="*/ 39 w 230"/>
                <a:gd name="T37" fmla="*/ 167 h 323"/>
                <a:gd name="T38" fmla="*/ 100 w 230"/>
                <a:gd name="T39" fmla="*/ 227 h 323"/>
                <a:gd name="T40" fmla="*/ 150 w 230"/>
                <a:gd name="T41" fmla="*/ 204 h 323"/>
                <a:gd name="T42" fmla="*/ 118 w 230"/>
                <a:gd name="T43" fmla="*/ 281 h 323"/>
                <a:gd name="T44" fmla="*/ 63 w 230"/>
                <a:gd name="T45" fmla="*/ 312 h 323"/>
                <a:gd name="T46" fmla="*/ 25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8 w 230"/>
                <a:gd name="T53" fmla="*/ 248 h 323"/>
                <a:gd name="T54" fmla="*/ 10 w 230"/>
                <a:gd name="T55" fmla="*/ 280 h 323"/>
                <a:gd name="T56" fmla="*/ 63 w 230"/>
                <a:gd name="T57" fmla="*/ 323 h 323"/>
                <a:gd name="T58" fmla="*/ 180 w 230"/>
                <a:gd name="T59" fmla="*/ 222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5" y="6"/>
                  </a:cubicBezTo>
                  <a:cubicBezTo>
                    <a:pt x="210" y="6"/>
                    <a:pt x="202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7" y="56"/>
                    <a:pt x="184" y="70"/>
                    <a:pt x="181" y="83"/>
                  </a:cubicBezTo>
                  <a:lnTo>
                    <a:pt x="158" y="173"/>
                  </a:lnTo>
                  <a:cubicBezTo>
                    <a:pt x="156" y="181"/>
                    <a:pt x="135" y="216"/>
                    <a:pt x="102" y="216"/>
                  </a:cubicBezTo>
                  <a:cubicBezTo>
                    <a:pt x="76" y="216"/>
                    <a:pt x="71" y="194"/>
                    <a:pt x="71" y="175"/>
                  </a:cubicBezTo>
                  <a:cubicBezTo>
                    <a:pt x="71" y="152"/>
                    <a:pt x="79" y="121"/>
                    <a:pt x="96" y="77"/>
                  </a:cubicBezTo>
                  <a:cubicBezTo>
                    <a:pt x="104" y="57"/>
                    <a:pt x="106" y="51"/>
                    <a:pt x="106" y="41"/>
                  </a:cubicBezTo>
                  <a:cubicBezTo>
                    <a:pt x="106" y="19"/>
                    <a:pt x="90" y="0"/>
                    <a:pt x="65" y="0"/>
                  </a:cubicBezTo>
                  <a:cubicBezTo>
                    <a:pt x="18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6" y="11"/>
                    <a:pt x="76" y="27"/>
                  </a:cubicBezTo>
                  <a:cubicBezTo>
                    <a:pt x="76" y="40"/>
                    <a:pt x="71" y="53"/>
                    <a:pt x="68" y="62"/>
                  </a:cubicBezTo>
                  <a:cubicBezTo>
                    <a:pt x="48" y="115"/>
                    <a:pt x="39" y="144"/>
                    <a:pt x="39" y="167"/>
                  </a:cubicBezTo>
                  <a:cubicBezTo>
                    <a:pt x="39" y="212"/>
                    <a:pt x="70" y="227"/>
                    <a:pt x="100" y="227"/>
                  </a:cubicBezTo>
                  <a:cubicBezTo>
                    <a:pt x="119" y="227"/>
                    <a:pt x="136" y="218"/>
                    <a:pt x="150" y="204"/>
                  </a:cubicBezTo>
                  <a:cubicBezTo>
                    <a:pt x="144" y="230"/>
                    <a:pt x="138" y="254"/>
                    <a:pt x="118" y="281"/>
                  </a:cubicBezTo>
                  <a:cubicBezTo>
                    <a:pt x="105" y="298"/>
                    <a:pt x="86" y="312"/>
                    <a:pt x="63" y="312"/>
                  </a:cubicBezTo>
                  <a:cubicBezTo>
                    <a:pt x="56" y="312"/>
                    <a:pt x="34" y="311"/>
                    <a:pt x="25" y="291"/>
                  </a:cubicBezTo>
                  <a:cubicBezTo>
                    <a:pt x="33" y="291"/>
                    <a:pt x="40" y="291"/>
                    <a:pt x="47" y="285"/>
                  </a:cubicBezTo>
                  <a:cubicBezTo>
                    <a:pt x="51" y="281"/>
                    <a:pt x="57" y="274"/>
                    <a:pt x="57" y="265"/>
                  </a:cubicBezTo>
                  <a:cubicBezTo>
                    <a:pt x="57" y="250"/>
                    <a:pt x="43" y="248"/>
                    <a:pt x="38" y="248"/>
                  </a:cubicBezTo>
                  <a:cubicBezTo>
                    <a:pt x="27" y="248"/>
                    <a:pt x="10" y="255"/>
                    <a:pt x="10" y="280"/>
                  </a:cubicBezTo>
                  <a:cubicBezTo>
                    <a:pt x="10" y="305"/>
                    <a:pt x="32" y="323"/>
                    <a:pt x="63" y="323"/>
                  </a:cubicBezTo>
                  <a:cubicBezTo>
                    <a:pt x="114" y="323"/>
                    <a:pt x="166" y="278"/>
                    <a:pt x="180" y="222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90">
              <a:extLst>
                <a:ext uri="{FF2B5EF4-FFF2-40B4-BE49-F238E27FC236}">
                  <a16:creationId xmlns:a16="http://schemas.microsoft.com/office/drawing/2014/main" id="{B4EAE13F-C72F-DCF0-E8C0-D5362B0DE34B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11052154" y="4406900"/>
              <a:ext cx="100013" cy="166688"/>
            </a:xfrm>
            <a:custGeom>
              <a:avLst/>
              <a:gdLst>
                <a:gd name="T0" fmla="*/ 77 w 161"/>
                <a:gd name="T1" fmla="*/ 115 h 239"/>
                <a:gd name="T2" fmla="*/ 124 w 161"/>
                <a:gd name="T3" fmla="*/ 172 h 239"/>
                <a:gd name="T4" fmla="*/ 78 w 161"/>
                <a:gd name="T5" fmla="*/ 228 h 239"/>
                <a:gd name="T6" fmla="*/ 19 w 161"/>
                <a:gd name="T7" fmla="*/ 203 h 239"/>
                <a:gd name="T8" fmla="*/ 39 w 161"/>
                <a:gd name="T9" fmla="*/ 184 h 239"/>
                <a:gd name="T10" fmla="*/ 20 w 161"/>
                <a:gd name="T11" fmla="*/ 165 h 239"/>
                <a:gd name="T12" fmla="*/ 0 w 161"/>
                <a:gd name="T13" fmla="*/ 185 h 239"/>
                <a:gd name="T14" fmla="*/ 79 w 161"/>
                <a:gd name="T15" fmla="*/ 239 h 239"/>
                <a:gd name="T16" fmla="*/ 161 w 161"/>
                <a:gd name="T17" fmla="*/ 172 h 239"/>
                <a:gd name="T18" fmla="*/ 100 w 161"/>
                <a:gd name="T19" fmla="*/ 109 h 239"/>
                <a:gd name="T20" fmla="*/ 150 w 161"/>
                <a:gd name="T21" fmla="*/ 48 h 239"/>
                <a:gd name="T22" fmla="*/ 80 w 161"/>
                <a:gd name="T23" fmla="*/ 0 h 239"/>
                <a:gd name="T24" fmla="*/ 11 w 161"/>
                <a:gd name="T25" fmla="*/ 47 h 239"/>
                <a:gd name="T26" fmla="*/ 29 w 161"/>
                <a:gd name="T27" fmla="*/ 65 h 239"/>
                <a:gd name="T28" fmla="*/ 47 w 161"/>
                <a:gd name="T29" fmla="*/ 48 h 239"/>
                <a:gd name="T30" fmla="*/ 29 w 161"/>
                <a:gd name="T31" fmla="*/ 29 h 239"/>
                <a:gd name="T32" fmla="*/ 79 w 161"/>
                <a:gd name="T33" fmla="*/ 10 h 239"/>
                <a:gd name="T34" fmla="*/ 116 w 161"/>
                <a:gd name="T35" fmla="*/ 48 h 239"/>
                <a:gd name="T36" fmla="*/ 102 w 161"/>
                <a:gd name="T37" fmla="*/ 90 h 239"/>
                <a:gd name="T38" fmla="*/ 64 w 161"/>
                <a:gd name="T39" fmla="*/ 105 h 239"/>
                <a:gd name="T40" fmla="*/ 53 w 161"/>
                <a:gd name="T41" fmla="*/ 106 h 239"/>
                <a:gd name="T42" fmla="*/ 49 w 161"/>
                <a:gd name="T43" fmla="*/ 110 h 239"/>
                <a:gd name="T44" fmla="*/ 58 w 161"/>
                <a:gd name="T45" fmla="*/ 115 h 239"/>
                <a:gd name="T46" fmla="*/ 77 w 161"/>
                <a:gd name="T47" fmla="*/ 1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1" h="239">
                  <a:moveTo>
                    <a:pt x="77" y="115"/>
                  </a:moveTo>
                  <a:cubicBezTo>
                    <a:pt x="104" y="115"/>
                    <a:pt x="124" y="134"/>
                    <a:pt x="124" y="172"/>
                  </a:cubicBezTo>
                  <a:cubicBezTo>
                    <a:pt x="124" y="215"/>
                    <a:pt x="99" y="228"/>
                    <a:pt x="78" y="228"/>
                  </a:cubicBezTo>
                  <a:cubicBezTo>
                    <a:pt x="64" y="228"/>
                    <a:pt x="34" y="224"/>
                    <a:pt x="19" y="203"/>
                  </a:cubicBezTo>
                  <a:cubicBezTo>
                    <a:pt x="35" y="203"/>
                    <a:pt x="39" y="191"/>
                    <a:pt x="39" y="184"/>
                  </a:cubicBezTo>
                  <a:cubicBezTo>
                    <a:pt x="39" y="173"/>
                    <a:pt x="31" y="165"/>
                    <a:pt x="20" y="165"/>
                  </a:cubicBezTo>
                  <a:cubicBezTo>
                    <a:pt x="10" y="165"/>
                    <a:pt x="0" y="171"/>
                    <a:pt x="0" y="185"/>
                  </a:cubicBezTo>
                  <a:cubicBezTo>
                    <a:pt x="0" y="218"/>
                    <a:pt x="37" y="239"/>
                    <a:pt x="79" y="239"/>
                  </a:cubicBezTo>
                  <a:cubicBezTo>
                    <a:pt x="128" y="239"/>
                    <a:pt x="161" y="206"/>
                    <a:pt x="161" y="172"/>
                  </a:cubicBezTo>
                  <a:cubicBezTo>
                    <a:pt x="161" y="144"/>
                    <a:pt x="139" y="117"/>
                    <a:pt x="100" y="109"/>
                  </a:cubicBezTo>
                  <a:cubicBezTo>
                    <a:pt x="137" y="96"/>
                    <a:pt x="150" y="70"/>
                    <a:pt x="150" y="48"/>
                  </a:cubicBezTo>
                  <a:cubicBezTo>
                    <a:pt x="150" y="21"/>
                    <a:pt x="118" y="0"/>
                    <a:pt x="80" y="0"/>
                  </a:cubicBezTo>
                  <a:cubicBezTo>
                    <a:pt x="41" y="0"/>
                    <a:pt x="11" y="19"/>
                    <a:pt x="11" y="47"/>
                  </a:cubicBezTo>
                  <a:cubicBezTo>
                    <a:pt x="11" y="59"/>
                    <a:pt x="19" y="65"/>
                    <a:pt x="29" y="65"/>
                  </a:cubicBezTo>
                  <a:cubicBezTo>
                    <a:pt x="40" y="65"/>
                    <a:pt x="47" y="57"/>
                    <a:pt x="47" y="48"/>
                  </a:cubicBezTo>
                  <a:cubicBezTo>
                    <a:pt x="47" y="37"/>
                    <a:pt x="40" y="30"/>
                    <a:pt x="29" y="29"/>
                  </a:cubicBezTo>
                  <a:cubicBezTo>
                    <a:pt x="42" y="14"/>
                    <a:pt x="66" y="10"/>
                    <a:pt x="79" y="10"/>
                  </a:cubicBezTo>
                  <a:cubicBezTo>
                    <a:pt x="94" y="10"/>
                    <a:pt x="116" y="18"/>
                    <a:pt x="116" y="48"/>
                  </a:cubicBezTo>
                  <a:cubicBezTo>
                    <a:pt x="116" y="63"/>
                    <a:pt x="112" y="79"/>
                    <a:pt x="102" y="90"/>
                  </a:cubicBezTo>
                  <a:cubicBezTo>
                    <a:pt x="91" y="103"/>
                    <a:pt x="81" y="104"/>
                    <a:pt x="64" y="105"/>
                  </a:cubicBezTo>
                  <a:cubicBezTo>
                    <a:pt x="55" y="106"/>
                    <a:pt x="54" y="106"/>
                    <a:pt x="53" y="106"/>
                  </a:cubicBezTo>
                  <a:cubicBezTo>
                    <a:pt x="52" y="106"/>
                    <a:pt x="49" y="107"/>
                    <a:pt x="49" y="110"/>
                  </a:cubicBezTo>
                  <a:cubicBezTo>
                    <a:pt x="49" y="115"/>
                    <a:pt x="52" y="115"/>
                    <a:pt x="58" y="115"/>
                  </a:cubicBezTo>
                  <a:lnTo>
                    <a:pt x="77" y="11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79" name="Picture 278" descr="\documentclass{article}&#10;\usepackage{amsmath}&#10;\pagestyle{empty}&#10;\newcommand{\msf}{\mathsf}&#10;\newcommand{\mcal}{\mathcal}&#10;\newcommand{\cind}{\stackrel{\text{c}}{\approx}}&#10;\newcommand{\secpar}{\lambda}&#10;\renewcommand{\tilde}{\widetilde}&#10;\begin{document}&#10;&#10;$\cind$&#10;&#10;\end{document}" title="IguanaTex Bitmap Display">
            <a:extLst>
              <a:ext uri="{FF2B5EF4-FFF2-40B4-BE49-F238E27FC236}">
                <a16:creationId xmlns:a16="http://schemas.microsoft.com/office/drawing/2014/main" id="{2C006B6F-E63B-03F5-DDB4-598AD9DE35E8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105" y="3853780"/>
            <a:ext cx="817626" cy="1140832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51DC2F-15AC-3255-1290-131AD8C6EC05}"/>
              </a:ext>
            </a:extLst>
      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3787308" y="5241699"/>
            <a:ext cx="586295" cy="6232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ED5D58-CA68-DD2D-D175-2380E018CF5A}"/>
              </a:ext>
            </a:extLst>
      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920480" y="2861919"/>
            <a:ext cx="586295" cy="6232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61A038-0F03-611E-574F-C0965852789A}"/>
              </a:ext>
            </a:extLst>
      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268103" y="5456306"/>
            <a:ext cx="586295" cy="6232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F3142C-04E8-AE61-B626-98E86677694B}"/>
              </a:ext>
            </a:extLst>
      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9634025" y="5511554"/>
            <a:ext cx="586295" cy="62322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5F2E912-4CCC-107A-6F0A-A5E69614B7E6}"/>
              </a:ext>
            </a:extLst>
          </p:cNvPr>
          <p:cNvSpPr/>
          <p:nvPr/>
        </p:nvSpPr>
        <p:spPr>
          <a:xfrm>
            <a:off x="6056924" y="5205289"/>
            <a:ext cx="957364" cy="1060315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5AA27A6-763B-8C77-867A-0AA533E4A054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698" y="4883204"/>
            <a:ext cx="586295" cy="6441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BB00180-BBD5-3524-0D02-2AAC4892D7A0}"/>
              </a:ext>
            </a:extLst>
          </p:cNvPr>
          <p:cNvSpPr/>
          <p:nvPr/>
        </p:nvSpPr>
        <p:spPr>
          <a:xfrm>
            <a:off x="9403318" y="5275272"/>
            <a:ext cx="957364" cy="1060315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D5BCDD9-98F6-9993-1B29-8C74775FEF36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092" y="4953187"/>
            <a:ext cx="586295" cy="6441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F4940D8-372A-09C5-E350-EF6D4F9FDDB3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138" y="623314"/>
            <a:ext cx="586295" cy="6441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583791-CF40-0258-2098-A7971F5D0BDA}"/>
              </a:ext>
            </a:extLst>
          </p:cNvPr>
          <p:cNvSpPr txBox="1"/>
          <p:nvPr/>
        </p:nvSpPr>
        <p:spPr>
          <a:xfrm>
            <a:off x="8495999" y="783111"/>
            <a:ext cx="1936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>
                <a:solidFill>
                  <a:srgbClr val="00B050"/>
                </a:solidFill>
              </a:rPr>
              <a:t>Simulator</a:t>
            </a:r>
            <a:endParaRPr lang="en-US" sz="200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2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" grpId="0" animBg="1"/>
      <p:bldP spid="519" grpId="0" animBg="1"/>
      <p:bldP spid="523" grpId="0" animBg="1"/>
      <p:bldP spid="527" grpId="0" animBg="1"/>
      <p:bldP spid="549" grpId="0" animBg="1"/>
      <p:bldP spid="579" grpId="0"/>
      <p:bldP spid="14" grpId="0" animBg="1"/>
      <p:bldP spid="17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584B4-E6F4-3F5A-C426-ABD4E99C9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Composable MPC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577E8D-1C8E-B188-B568-2A17B5A188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755" y="5614788"/>
            <a:ext cx="927339" cy="7400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9B47B0-3E62-4F17-9180-2F2EC14D83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275" y="3141342"/>
            <a:ext cx="577049" cy="9754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3955BE-9C14-0147-F16F-992C43DBC8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0018" y="3211662"/>
            <a:ext cx="810272" cy="837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379380-AC8F-F446-A1B3-25C02BD077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75316" y="5496096"/>
            <a:ext cx="662496" cy="981914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52A8AA-87AA-8706-113B-3AB123CA2BE5}"/>
              </a:ext>
            </a:extLst>
          </p:cNvPr>
          <p:cNvCxnSpPr/>
          <p:nvPr/>
        </p:nvCxnSpPr>
        <p:spPr>
          <a:xfrm>
            <a:off x="1931494" y="4107182"/>
            <a:ext cx="12195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5A92E17-9E95-A071-1AB7-A527B8B1431B}"/>
              </a:ext>
            </a:extLst>
          </p:cNvPr>
          <p:cNvCxnSpPr/>
          <p:nvPr/>
        </p:nvCxnSpPr>
        <p:spPr>
          <a:xfrm>
            <a:off x="1894807" y="5496096"/>
            <a:ext cx="12195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CCD565E-BAC1-2926-2953-C6EA89DB7EF0}"/>
              </a:ext>
            </a:extLst>
          </p:cNvPr>
          <p:cNvCxnSpPr>
            <a:cxnSpLocks/>
          </p:cNvCxnSpPr>
          <p:nvPr/>
        </p:nvCxnSpPr>
        <p:spPr>
          <a:xfrm>
            <a:off x="1931494" y="4115259"/>
            <a:ext cx="1182831" cy="13758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1F182F-180B-E780-04A9-E86F50CFCB04}"/>
              </a:ext>
            </a:extLst>
          </p:cNvPr>
          <p:cNvCxnSpPr>
            <a:cxnSpLocks/>
          </p:cNvCxnSpPr>
          <p:nvPr/>
        </p:nvCxnSpPr>
        <p:spPr>
          <a:xfrm flipH="1">
            <a:off x="1853167" y="4124516"/>
            <a:ext cx="1297490" cy="13666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3A9821-547E-2ACA-CC2A-F380F7E8F287}"/>
              </a:ext>
            </a:extLst>
          </p:cNvPr>
          <p:cNvCxnSpPr>
            <a:cxnSpLocks/>
          </p:cNvCxnSpPr>
          <p:nvPr/>
        </p:nvCxnSpPr>
        <p:spPr>
          <a:xfrm flipH="1">
            <a:off x="1860043" y="4099106"/>
            <a:ext cx="96746" cy="13920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59D98AF-CD08-C5C0-5D43-5AD4C8EE01A5}"/>
              </a:ext>
            </a:extLst>
          </p:cNvPr>
          <p:cNvCxnSpPr>
            <a:cxnSpLocks/>
          </p:cNvCxnSpPr>
          <p:nvPr/>
        </p:nvCxnSpPr>
        <p:spPr>
          <a:xfrm flipH="1">
            <a:off x="3108082" y="4132593"/>
            <a:ext cx="41007" cy="13585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B0467615-AEAD-0921-0577-1A0B585CA1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85165" y="4049378"/>
            <a:ext cx="1596547" cy="1193312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6DD8321-F193-D658-31AD-92A0B40C28B5}"/>
              </a:ext>
            </a:extLst>
          </p:cNvPr>
          <p:cNvCxnSpPr>
            <a:cxnSpLocks/>
          </p:cNvCxnSpPr>
          <p:nvPr/>
        </p:nvCxnSpPr>
        <p:spPr>
          <a:xfrm>
            <a:off x="4311018" y="3977640"/>
            <a:ext cx="2034918" cy="79539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4969632-867C-A1E7-7C8A-3A4453292A8B}"/>
              </a:ext>
            </a:extLst>
          </p:cNvPr>
          <p:cNvCxnSpPr>
            <a:cxnSpLocks/>
          </p:cNvCxnSpPr>
          <p:nvPr/>
        </p:nvCxnSpPr>
        <p:spPr>
          <a:xfrm flipH="1">
            <a:off x="4309095" y="4773030"/>
            <a:ext cx="2037882" cy="71811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A35DC07-34F7-2268-974D-5A03B8B9D944}"/>
              </a:ext>
            </a:extLst>
          </p:cNvPr>
          <p:cNvCxnSpPr>
            <a:cxnSpLocks/>
          </p:cNvCxnSpPr>
          <p:nvPr/>
        </p:nvCxnSpPr>
        <p:spPr>
          <a:xfrm>
            <a:off x="4302305" y="3977640"/>
            <a:ext cx="0" cy="151350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9D5FCFF-D707-FC9B-A712-F08D858977F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096002" y="3408614"/>
            <a:ext cx="363338" cy="440944"/>
            <a:chOff x="2540000" y="2540000"/>
            <a:chExt cx="163513" cy="198438"/>
          </a:xfrm>
          <a:solidFill>
            <a:schemeClr val="accent1"/>
          </a:solidFill>
        </p:grpSpPr>
        <p:sp>
          <p:nvSpPr>
            <p:cNvPr id="48" name="Freeform 7 1">
              <a:extLst>
                <a:ext uri="{FF2B5EF4-FFF2-40B4-BE49-F238E27FC236}">
                  <a16:creationId xmlns:a16="http://schemas.microsoft.com/office/drawing/2014/main" id="{90DD3B8C-90AC-0D85-342B-FDFD10069125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540000" y="2540000"/>
              <a:ext cx="106363" cy="198438"/>
            </a:xfrm>
            <a:custGeom>
              <a:avLst/>
              <a:gdLst>
                <a:gd name="T0" fmla="*/ 157 w 249"/>
                <a:gd name="T1" fmla="*/ 152 h 453"/>
                <a:gd name="T2" fmla="*/ 200 w 249"/>
                <a:gd name="T3" fmla="*/ 152 h 453"/>
                <a:gd name="T4" fmla="*/ 215 w 249"/>
                <a:gd name="T5" fmla="*/ 142 h 453"/>
                <a:gd name="T6" fmla="*/ 201 w 249"/>
                <a:gd name="T7" fmla="*/ 136 h 453"/>
                <a:gd name="T8" fmla="*/ 160 w 249"/>
                <a:gd name="T9" fmla="*/ 136 h 453"/>
                <a:gd name="T10" fmla="*/ 170 w 249"/>
                <a:gd name="T11" fmla="*/ 79 h 453"/>
                <a:gd name="T12" fmla="*/ 182 w 249"/>
                <a:gd name="T13" fmla="*/ 28 h 453"/>
                <a:gd name="T14" fmla="*/ 206 w 249"/>
                <a:gd name="T15" fmla="*/ 11 h 453"/>
                <a:gd name="T16" fmla="*/ 230 w 249"/>
                <a:gd name="T17" fmla="*/ 20 h 453"/>
                <a:gd name="T18" fmla="*/ 203 w 249"/>
                <a:gd name="T19" fmla="*/ 47 h 453"/>
                <a:gd name="T20" fmla="*/ 222 w 249"/>
                <a:gd name="T21" fmla="*/ 64 h 453"/>
                <a:gd name="T22" fmla="*/ 249 w 249"/>
                <a:gd name="T23" fmla="*/ 34 h 453"/>
                <a:gd name="T24" fmla="*/ 206 w 249"/>
                <a:gd name="T25" fmla="*/ 0 h 453"/>
                <a:gd name="T26" fmla="*/ 142 w 249"/>
                <a:gd name="T27" fmla="*/ 58 h 453"/>
                <a:gd name="T28" fmla="*/ 126 w 249"/>
                <a:gd name="T29" fmla="*/ 136 h 453"/>
                <a:gd name="T30" fmla="*/ 92 w 249"/>
                <a:gd name="T31" fmla="*/ 136 h 453"/>
                <a:gd name="T32" fmla="*/ 77 w 249"/>
                <a:gd name="T33" fmla="*/ 146 h 453"/>
                <a:gd name="T34" fmla="*/ 91 w 249"/>
                <a:gd name="T35" fmla="*/ 152 h 453"/>
                <a:gd name="T36" fmla="*/ 123 w 249"/>
                <a:gd name="T37" fmla="*/ 152 h 453"/>
                <a:gd name="T38" fmla="*/ 86 w 249"/>
                <a:gd name="T39" fmla="*/ 349 h 453"/>
                <a:gd name="T40" fmla="*/ 43 w 249"/>
                <a:gd name="T41" fmla="*/ 442 h 453"/>
                <a:gd name="T42" fmla="*/ 19 w 249"/>
                <a:gd name="T43" fmla="*/ 433 h 453"/>
                <a:gd name="T44" fmla="*/ 46 w 249"/>
                <a:gd name="T45" fmla="*/ 407 h 453"/>
                <a:gd name="T46" fmla="*/ 28 w 249"/>
                <a:gd name="T47" fmla="*/ 389 h 453"/>
                <a:gd name="T48" fmla="*/ 0 w 249"/>
                <a:gd name="T49" fmla="*/ 419 h 453"/>
                <a:gd name="T50" fmla="*/ 43 w 249"/>
                <a:gd name="T51" fmla="*/ 453 h 453"/>
                <a:gd name="T52" fmla="*/ 99 w 249"/>
                <a:gd name="T53" fmla="*/ 405 h 453"/>
                <a:gd name="T54" fmla="*/ 127 w 249"/>
                <a:gd name="T55" fmla="*/ 310 h 453"/>
                <a:gd name="T56" fmla="*/ 157 w 249"/>
                <a:gd name="T57" fmla="*/ 15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9" h="453">
                  <a:moveTo>
                    <a:pt x="157" y="152"/>
                  </a:moveTo>
                  <a:lnTo>
                    <a:pt x="200" y="152"/>
                  </a:lnTo>
                  <a:cubicBezTo>
                    <a:pt x="210" y="152"/>
                    <a:pt x="215" y="152"/>
                    <a:pt x="215" y="142"/>
                  </a:cubicBezTo>
                  <a:cubicBezTo>
                    <a:pt x="215" y="136"/>
                    <a:pt x="210" y="136"/>
                    <a:pt x="201" y="136"/>
                  </a:cubicBezTo>
                  <a:lnTo>
                    <a:pt x="160" y="136"/>
                  </a:lnTo>
                  <a:lnTo>
                    <a:pt x="170" y="79"/>
                  </a:lnTo>
                  <a:cubicBezTo>
                    <a:pt x="172" y="69"/>
                    <a:pt x="179" y="34"/>
                    <a:pt x="182" y="28"/>
                  </a:cubicBezTo>
                  <a:cubicBezTo>
                    <a:pt x="187" y="18"/>
                    <a:pt x="195" y="11"/>
                    <a:pt x="206" y="11"/>
                  </a:cubicBezTo>
                  <a:cubicBezTo>
                    <a:pt x="208" y="11"/>
                    <a:pt x="221" y="11"/>
                    <a:pt x="230" y="20"/>
                  </a:cubicBezTo>
                  <a:cubicBezTo>
                    <a:pt x="208" y="22"/>
                    <a:pt x="203" y="39"/>
                    <a:pt x="203" y="47"/>
                  </a:cubicBezTo>
                  <a:cubicBezTo>
                    <a:pt x="203" y="58"/>
                    <a:pt x="212" y="64"/>
                    <a:pt x="222" y="64"/>
                  </a:cubicBezTo>
                  <a:cubicBezTo>
                    <a:pt x="235" y="64"/>
                    <a:pt x="249" y="53"/>
                    <a:pt x="249" y="34"/>
                  </a:cubicBezTo>
                  <a:cubicBezTo>
                    <a:pt x="249" y="11"/>
                    <a:pt x="226" y="0"/>
                    <a:pt x="206" y="0"/>
                  </a:cubicBezTo>
                  <a:cubicBezTo>
                    <a:pt x="189" y="0"/>
                    <a:pt x="157" y="9"/>
                    <a:pt x="142" y="58"/>
                  </a:cubicBezTo>
                  <a:cubicBezTo>
                    <a:pt x="139" y="68"/>
                    <a:pt x="138" y="73"/>
                    <a:pt x="126" y="136"/>
                  </a:cubicBezTo>
                  <a:lnTo>
                    <a:pt x="92" y="136"/>
                  </a:lnTo>
                  <a:cubicBezTo>
                    <a:pt x="82" y="136"/>
                    <a:pt x="77" y="136"/>
                    <a:pt x="77" y="146"/>
                  </a:cubicBezTo>
                  <a:cubicBezTo>
                    <a:pt x="77" y="152"/>
                    <a:pt x="81" y="152"/>
                    <a:pt x="91" y="152"/>
                  </a:cubicBezTo>
                  <a:lnTo>
                    <a:pt x="123" y="152"/>
                  </a:lnTo>
                  <a:lnTo>
                    <a:pt x="86" y="349"/>
                  </a:lnTo>
                  <a:cubicBezTo>
                    <a:pt x="77" y="397"/>
                    <a:pt x="69" y="442"/>
                    <a:pt x="43" y="442"/>
                  </a:cubicBezTo>
                  <a:cubicBezTo>
                    <a:pt x="41" y="442"/>
                    <a:pt x="28" y="442"/>
                    <a:pt x="19" y="433"/>
                  </a:cubicBezTo>
                  <a:cubicBezTo>
                    <a:pt x="42" y="432"/>
                    <a:pt x="46" y="414"/>
                    <a:pt x="46" y="407"/>
                  </a:cubicBezTo>
                  <a:cubicBezTo>
                    <a:pt x="46" y="395"/>
                    <a:pt x="37" y="389"/>
                    <a:pt x="28" y="389"/>
                  </a:cubicBezTo>
                  <a:cubicBezTo>
                    <a:pt x="15" y="389"/>
                    <a:pt x="0" y="400"/>
                    <a:pt x="0" y="419"/>
                  </a:cubicBezTo>
                  <a:cubicBezTo>
                    <a:pt x="0" y="441"/>
                    <a:pt x="22" y="453"/>
                    <a:pt x="43" y="453"/>
                  </a:cubicBezTo>
                  <a:cubicBezTo>
                    <a:pt x="70" y="453"/>
                    <a:pt x="90" y="424"/>
                    <a:pt x="99" y="405"/>
                  </a:cubicBezTo>
                  <a:cubicBezTo>
                    <a:pt x="115" y="374"/>
                    <a:pt x="126" y="313"/>
                    <a:pt x="127" y="310"/>
                  </a:cubicBezTo>
                  <a:lnTo>
                    <a:pt x="157" y="15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" name="Freeform 8 1">
              <a:extLst>
                <a:ext uri="{FF2B5EF4-FFF2-40B4-BE49-F238E27FC236}">
                  <a16:creationId xmlns:a16="http://schemas.microsoft.com/office/drawing/2014/main" id="{2FCCB77F-29F5-61B6-09CC-CDA38A2931D3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649538" y="2625725"/>
              <a:ext cx="53975" cy="100013"/>
            </a:xfrm>
            <a:custGeom>
              <a:avLst/>
              <a:gdLst>
                <a:gd name="T0" fmla="*/ 79 w 127"/>
                <a:gd name="T1" fmla="*/ 9 h 231"/>
                <a:gd name="T2" fmla="*/ 68 w 127"/>
                <a:gd name="T3" fmla="*/ 0 h 231"/>
                <a:gd name="T4" fmla="*/ 0 w 127"/>
                <a:gd name="T5" fmla="*/ 22 h 231"/>
                <a:gd name="T6" fmla="*/ 0 w 127"/>
                <a:gd name="T7" fmla="*/ 34 h 231"/>
                <a:gd name="T8" fmla="*/ 51 w 127"/>
                <a:gd name="T9" fmla="*/ 25 h 231"/>
                <a:gd name="T10" fmla="*/ 51 w 127"/>
                <a:gd name="T11" fmla="*/ 202 h 231"/>
                <a:gd name="T12" fmla="*/ 16 w 127"/>
                <a:gd name="T13" fmla="*/ 218 h 231"/>
                <a:gd name="T14" fmla="*/ 2 w 127"/>
                <a:gd name="T15" fmla="*/ 218 h 231"/>
                <a:gd name="T16" fmla="*/ 2 w 127"/>
                <a:gd name="T17" fmla="*/ 231 h 231"/>
                <a:gd name="T18" fmla="*/ 65 w 127"/>
                <a:gd name="T19" fmla="*/ 230 h 231"/>
                <a:gd name="T20" fmla="*/ 127 w 127"/>
                <a:gd name="T21" fmla="*/ 231 h 231"/>
                <a:gd name="T22" fmla="*/ 127 w 127"/>
                <a:gd name="T23" fmla="*/ 218 h 231"/>
                <a:gd name="T24" fmla="*/ 114 w 127"/>
                <a:gd name="T25" fmla="*/ 218 h 231"/>
                <a:gd name="T26" fmla="*/ 79 w 127"/>
                <a:gd name="T27" fmla="*/ 202 h 231"/>
                <a:gd name="T28" fmla="*/ 79 w 127"/>
                <a:gd name="T29" fmla="*/ 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1">
                  <a:moveTo>
                    <a:pt x="79" y="9"/>
                  </a:moveTo>
                  <a:cubicBezTo>
                    <a:pt x="79" y="0"/>
                    <a:pt x="78" y="0"/>
                    <a:pt x="68" y="0"/>
                  </a:cubicBezTo>
                  <a:cubicBezTo>
                    <a:pt x="46" y="21"/>
                    <a:pt x="14" y="22"/>
                    <a:pt x="0" y="22"/>
                  </a:cubicBezTo>
                  <a:lnTo>
                    <a:pt x="0" y="34"/>
                  </a:lnTo>
                  <a:cubicBezTo>
                    <a:pt x="8" y="34"/>
                    <a:pt x="31" y="34"/>
                    <a:pt x="51" y="25"/>
                  </a:cubicBezTo>
                  <a:lnTo>
                    <a:pt x="51" y="202"/>
                  </a:lnTo>
                  <a:cubicBezTo>
                    <a:pt x="51" y="214"/>
                    <a:pt x="51" y="218"/>
                    <a:pt x="16" y="218"/>
                  </a:cubicBezTo>
                  <a:lnTo>
                    <a:pt x="2" y="218"/>
                  </a:lnTo>
                  <a:lnTo>
                    <a:pt x="2" y="231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5" y="230"/>
                    <a:pt x="119" y="231"/>
                    <a:pt x="127" y="231"/>
                  </a:cubicBezTo>
                  <a:lnTo>
                    <a:pt x="127" y="218"/>
                  </a:lnTo>
                  <a:lnTo>
                    <a:pt x="114" y="218"/>
                  </a:lnTo>
                  <a:cubicBezTo>
                    <a:pt x="79" y="218"/>
                    <a:pt x="79" y="214"/>
                    <a:pt x="79" y="202"/>
                  </a:cubicBezTo>
                  <a:lnTo>
                    <a:pt x="79" y="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11985FF-0C97-48EA-CD35-C714231C2CE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964113" y="3487737"/>
            <a:ext cx="385763" cy="442913"/>
            <a:chOff x="4964113" y="3487737"/>
            <a:chExt cx="385763" cy="442913"/>
          </a:xfrm>
          <a:solidFill>
            <a:srgbClr val="7030A0"/>
          </a:solidFill>
        </p:grpSpPr>
        <p:sp>
          <p:nvSpPr>
            <p:cNvPr id="62" name="Freeform 15">
              <a:extLst>
                <a:ext uri="{FF2B5EF4-FFF2-40B4-BE49-F238E27FC236}">
                  <a16:creationId xmlns:a16="http://schemas.microsoft.com/office/drawing/2014/main" id="{0CBEE482-5519-E5BD-77D1-F5DF0B66ED90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4964113" y="3487737"/>
              <a:ext cx="242888" cy="442913"/>
            </a:xfrm>
            <a:custGeom>
              <a:avLst/>
              <a:gdLst>
                <a:gd name="T0" fmla="*/ 157 w 249"/>
                <a:gd name="T1" fmla="*/ 152 h 453"/>
                <a:gd name="T2" fmla="*/ 200 w 249"/>
                <a:gd name="T3" fmla="*/ 152 h 453"/>
                <a:gd name="T4" fmla="*/ 215 w 249"/>
                <a:gd name="T5" fmla="*/ 142 h 453"/>
                <a:gd name="T6" fmla="*/ 201 w 249"/>
                <a:gd name="T7" fmla="*/ 136 h 453"/>
                <a:gd name="T8" fmla="*/ 160 w 249"/>
                <a:gd name="T9" fmla="*/ 136 h 453"/>
                <a:gd name="T10" fmla="*/ 170 w 249"/>
                <a:gd name="T11" fmla="*/ 79 h 453"/>
                <a:gd name="T12" fmla="*/ 182 w 249"/>
                <a:gd name="T13" fmla="*/ 28 h 453"/>
                <a:gd name="T14" fmla="*/ 206 w 249"/>
                <a:gd name="T15" fmla="*/ 11 h 453"/>
                <a:gd name="T16" fmla="*/ 230 w 249"/>
                <a:gd name="T17" fmla="*/ 20 h 453"/>
                <a:gd name="T18" fmla="*/ 203 w 249"/>
                <a:gd name="T19" fmla="*/ 47 h 453"/>
                <a:gd name="T20" fmla="*/ 222 w 249"/>
                <a:gd name="T21" fmla="*/ 64 h 453"/>
                <a:gd name="T22" fmla="*/ 249 w 249"/>
                <a:gd name="T23" fmla="*/ 34 h 453"/>
                <a:gd name="T24" fmla="*/ 206 w 249"/>
                <a:gd name="T25" fmla="*/ 0 h 453"/>
                <a:gd name="T26" fmla="*/ 142 w 249"/>
                <a:gd name="T27" fmla="*/ 58 h 453"/>
                <a:gd name="T28" fmla="*/ 126 w 249"/>
                <a:gd name="T29" fmla="*/ 136 h 453"/>
                <a:gd name="T30" fmla="*/ 92 w 249"/>
                <a:gd name="T31" fmla="*/ 136 h 453"/>
                <a:gd name="T32" fmla="*/ 77 w 249"/>
                <a:gd name="T33" fmla="*/ 146 h 453"/>
                <a:gd name="T34" fmla="*/ 91 w 249"/>
                <a:gd name="T35" fmla="*/ 152 h 453"/>
                <a:gd name="T36" fmla="*/ 123 w 249"/>
                <a:gd name="T37" fmla="*/ 152 h 453"/>
                <a:gd name="T38" fmla="*/ 86 w 249"/>
                <a:gd name="T39" fmla="*/ 349 h 453"/>
                <a:gd name="T40" fmla="*/ 43 w 249"/>
                <a:gd name="T41" fmla="*/ 442 h 453"/>
                <a:gd name="T42" fmla="*/ 19 w 249"/>
                <a:gd name="T43" fmla="*/ 433 h 453"/>
                <a:gd name="T44" fmla="*/ 46 w 249"/>
                <a:gd name="T45" fmla="*/ 407 h 453"/>
                <a:gd name="T46" fmla="*/ 28 w 249"/>
                <a:gd name="T47" fmla="*/ 389 h 453"/>
                <a:gd name="T48" fmla="*/ 0 w 249"/>
                <a:gd name="T49" fmla="*/ 419 h 453"/>
                <a:gd name="T50" fmla="*/ 43 w 249"/>
                <a:gd name="T51" fmla="*/ 453 h 453"/>
                <a:gd name="T52" fmla="*/ 99 w 249"/>
                <a:gd name="T53" fmla="*/ 405 h 453"/>
                <a:gd name="T54" fmla="*/ 127 w 249"/>
                <a:gd name="T55" fmla="*/ 310 h 453"/>
                <a:gd name="T56" fmla="*/ 157 w 249"/>
                <a:gd name="T57" fmla="*/ 15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9" h="453">
                  <a:moveTo>
                    <a:pt x="157" y="152"/>
                  </a:moveTo>
                  <a:lnTo>
                    <a:pt x="200" y="152"/>
                  </a:lnTo>
                  <a:cubicBezTo>
                    <a:pt x="210" y="152"/>
                    <a:pt x="215" y="152"/>
                    <a:pt x="215" y="142"/>
                  </a:cubicBezTo>
                  <a:cubicBezTo>
                    <a:pt x="215" y="136"/>
                    <a:pt x="210" y="136"/>
                    <a:pt x="201" y="136"/>
                  </a:cubicBezTo>
                  <a:lnTo>
                    <a:pt x="160" y="136"/>
                  </a:lnTo>
                  <a:lnTo>
                    <a:pt x="170" y="79"/>
                  </a:lnTo>
                  <a:cubicBezTo>
                    <a:pt x="172" y="69"/>
                    <a:pt x="179" y="34"/>
                    <a:pt x="182" y="28"/>
                  </a:cubicBezTo>
                  <a:cubicBezTo>
                    <a:pt x="187" y="18"/>
                    <a:pt x="195" y="11"/>
                    <a:pt x="206" y="11"/>
                  </a:cubicBezTo>
                  <a:cubicBezTo>
                    <a:pt x="208" y="11"/>
                    <a:pt x="221" y="11"/>
                    <a:pt x="230" y="20"/>
                  </a:cubicBezTo>
                  <a:cubicBezTo>
                    <a:pt x="208" y="22"/>
                    <a:pt x="203" y="39"/>
                    <a:pt x="203" y="47"/>
                  </a:cubicBezTo>
                  <a:cubicBezTo>
                    <a:pt x="203" y="58"/>
                    <a:pt x="212" y="64"/>
                    <a:pt x="222" y="64"/>
                  </a:cubicBezTo>
                  <a:cubicBezTo>
                    <a:pt x="235" y="64"/>
                    <a:pt x="249" y="53"/>
                    <a:pt x="249" y="34"/>
                  </a:cubicBezTo>
                  <a:cubicBezTo>
                    <a:pt x="249" y="11"/>
                    <a:pt x="226" y="0"/>
                    <a:pt x="206" y="0"/>
                  </a:cubicBezTo>
                  <a:cubicBezTo>
                    <a:pt x="189" y="0"/>
                    <a:pt x="157" y="9"/>
                    <a:pt x="142" y="58"/>
                  </a:cubicBezTo>
                  <a:cubicBezTo>
                    <a:pt x="139" y="68"/>
                    <a:pt x="138" y="73"/>
                    <a:pt x="126" y="136"/>
                  </a:cubicBezTo>
                  <a:lnTo>
                    <a:pt x="92" y="136"/>
                  </a:lnTo>
                  <a:cubicBezTo>
                    <a:pt x="82" y="136"/>
                    <a:pt x="77" y="136"/>
                    <a:pt x="77" y="146"/>
                  </a:cubicBezTo>
                  <a:cubicBezTo>
                    <a:pt x="77" y="152"/>
                    <a:pt x="81" y="152"/>
                    <a:pt x="91" y="152"/>
                  </a:cubicBezTo>
                  <a:lnTo>
                    <a:pt x="123" y="152"/>
                  </a:lnTo>
                  <a:lnTo>
                    <a:pt x="86" y="349"/>
                  </a:lnTo>
                  <a:cubicBezTo>
                    <a:pt x="77" y="397"/>
                    <a:pt x="69" y="442"/>
                    <a:pt x="43" y="442"/>
                  </a:cubicBezTo>
                  <a:cubicBezTo>
                    <a:pt x="41" y="442"/>
                    <a:pt x="28" y="442"/>
                    <a:pt x="19" y="433"/>
                  </a:cubicBezTo>
                  <a:cubicBezTo>
                    <a:pt x="42" y="432"/>
                    <a:pt x="46" y="414"/>
                    <a:pt x="46" y="407"/>
                  </a:cubicBezTo>
                  <a:cubicBezTo>
                    <a:pt x="46" y="395"/>
                    <a:pt x="37" y="389"/>
                    <a:pt x="28" y="389"/>
                  </a:cubicBezTo>
                  <a:cubicBezTo>
                    <a:pt x="15" y="389"/>
                    <a:pt x="0" y="400"/>
                    <a:pt x="0" y="419"/>
                  </a:cubicBezTo>
                  <a:cubicBezTo>
                    <a:pt x="0" y="441"/>
                    <a:pt x="22" y="453"/>
                    <a:pt x="43" y="453"/>
                  </a:cubicBezTo>
                  <a:cubicBezTo>
                    <a:pt x="70" y="453"/>
                    <a:pt x="90" y="424"/>
                    <a:pt x="99" y="405"/>
                  </a:cubicBezTo>
                  <a:cubicBezTo>
                    <a:pt x="115" y="374"/>
                    <a:pt x="126" y="313"/>
                    <a:pt x="127" y="310"/>
                  </a:cubicBezTo>
                  <a:lnTo>
                    <a:pt x="157" y="15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3" name="Freeform 16">
              <a:extLst>
                <a:ext uri="{FF2B5EF4-FFF2-40B4-BE49-F238E27FC236}">
                  <a16:creationId xmlns:a16="http://schemas.microsoft.com/office/drawing/2014/main" id="{78EC298C-AEAC-EB40-F4FD-A790A38E7CA9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5199063" y="3678237"/>
              <a:ext cx="150813" cy="225425"/>
            </a:xfrm>
            <a:custGeom>
              <a:avLst/>
              <a:gdLst>
                <a:gd name="T0" fmla="*/ 154 w 154"/>
                <a:gd name="T1" fmla="*/ 168 h 231"/>
                <a:gd name="T2" fmla="*/ 142 w 154"/>
                <a:gd name="T3" fmla="*/ 168 h 231"/>
                <a:gd name="T4" fmla="*/ 133 w 154"/>
                <a:gd name="T5" fmla="*/ 199 h 231"/>
                <a:gd name="T6" fmla="*/ 99 w 154"/>
                <a:gd name="T7" fmla="*/ 201 h 231"/>
                <a:gd name="T8" fmla="*/ 34 w 154"/>
                <a:gd name="T9" fmla="*/ 201 h 231"/>
                <a:gd name="T10" fmla="*/ 104 w 154"/>
                <a:gd name="T11" fmla="*/ 143 h 231"/>
                <a:gd name="T12" fmla="*/ 154 w 154"/>
                <a:gd name="T13" fmla="*/ 68 h 231"/>
                <a:gd name="T14" fmla="*/ 73 w 154"/>
                <a:gd name="T15" fmla="*/ 0 h 231"/>
                <a:gd name="T16" fmla="*/ 0 w 154"/>
                <a:gd name="T17" fmla="*/ 62 h 231"/>
                <a:gd name="T18" fmla="*/ 18 w 154"/>
                <a:gd name="T19" fmla="*/ 81 h 231"/>
                <a:gd name="T20" fmla="*/ 37 w 154"/>
                <a:gd name="T21" fmla="*/ 63 h 231"/>
                <a:gd name="T22" fmla="*/ 16 w 154"/>
                <a:gd name="T23" fmla="*/ 45 h 231"/>
                <a:gd name="T24" fmla="*/ 67 w 154"/>
                <a:gd name="T25" fmla="*/ 12 h 231"/>
                <a:gd name="T26" fmla="*/ 120 w 154"/>
                <a:gd name="T27" fmla="*/ 68 h 231"/>
                <a:gd name="T28" fmla="*/ 88 w 154"/>
                <a:gd name="T29" fmla="*/ 134 h 231"/>
                <a:gd name="T30" fmla="*/ 3 w 154"/>
                <a:gd name="T31" fmla="*/ 217 h 231"/>
                <a:gd name="T32" fmla="*/ 0 w 154"/>
                <a:gd name="T33" fmla="*/ 231 h 231"/>
                <a:gd name="T34" fmla="*/ 144 w 154"/>
                <a:gd name="T35" fmla="*/ 231 h 231"/>
                <a:gd name="T36" fmla="*/ 154 w 154"/>
                <a:gd name="T37" fmla="*/ 16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1">
                  <a:moveTo>
                    <a:pt x="154" y="168"/>
                  </a:moveTo>
                  <a:lnTo>
                    <a:pt x="142" y="168"/>
                  </a:lnTo>
                  <a:cubicBezTo>
                    <a:pt x="141" y="175"/>
                    <a:pt x="138" y="196"/>
                    <a:pt x="133" y="199"/>
                  </a:cubicBezTo>
                  <a:cubicBezTo>
                    <a:pt x="130" y="201"/>
                    <a:pt x="104" y="201"/>
                    <a:pt x="99" y="201"/>
                  </a:cubicBezTo>
                  <a:lnTo>
                    <a:pt x="34" y="201"/>
                  </a:lnTo>
                  <a:cubicBezTo>
                    <a:pt x="71" y="169"/>
                    <a:pt x="83" y="159"/>
                    <a:pt x="104" y="143"/>
                  </a:cubicBezTo>
                  <a:cubicBezTo>
                    <a:pt x="130" y="122"/>
                    <a:pt x="154" y="101"/>
                    <a:pt x="154" y="68"/>
                  </a:cubicBezTo>
                  <a:cubicBezTo>
                    <a:pt x="154" y="25"/>
                    <a:pt x="117" y="0"/>
                    <a:pt x="73" y="0"/>
                  </a:cubicBezTo>
                  <a:cubicBezTo>
                    <a:pt x="29" y="0"/>
                    <a:pt x="0" y="30"/>
                    <a:pt x="0" y="62"/>
                  </a:cubicBezTo>
                  <a:cubicBezTo>
                    <a:pt x="0" y="80"/>
                    <a:pt x="15" y="81"/>
                    <a:pt x="18" y="81"/>
                  </a:cubicBezTo>
                  <a:cubicBezTo>
                    <a:pt x="27" y="81"/>
                    <a:pt x="37" y="76"/>
                    <a:pt x="37" y="63"/>
                  </a:cubicBezTo>
                  <a:cubicBezTo>
                    <a:pt x="37" y="57"/>
                    <a:pt x="34" y="45"/>
                    <a:pt x="16" y="45"/>
                  </a:cubicBezTo>
                  <a:cubicBezTo>
                    <a:pt x="27" y="20"/>
                    <a:pt x="51" y="12"/>
                    <a:pt x="67" y="12"/>
                  </a:cubicBezTo>
                  <a:cubicBezTo>
                    <a:pt x="102" y="12"/>
                    <a:pt x="120" y="39"/>
                    <a:pt x="120" y="68"/>
                  </a:cubicBezTo>
                  <a:cubicBezTo>
                    <a:pt x="120" y="98"/>
                    <a:pt x="99" y="122"/>
                    <a:pt x="88" y="134"/>
                  </a:cubicBezTo>
                  <a:lnTo>
                    <a:pt x="3" y="217"/>
                  </a:lnTo>
                  <a:cubicBezTo>
                    <a:pt x="0" y="221"/>
                    <a:pt x="0" y="221"/>
                    <a:pt x="0" y="231"/>
                  </a:cubicBezTo>
                  <a:lnTo>
                    <a:pt x="144" y="231"/>
                  </a:lnTo>
                  <a:lnTo>
                    <a:pt x="154" y="16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05150F2C-7F52-E156-FC00-92E91A7C96F6}"/>
              </a:ext>
            </a:extLst>
          </p:cNvPr>
          <p:cNvSpPr txBox="1"/>
          <p:nvPr/>
        </p:nvSpPr>
        <p:spPr>
          <a:xfrm>
            <a:off x="440834" y="1127924"/>
            <a:ext cx="9084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Concurrent Internet E</a:t>
            </a:r>
            <a:r>
              <a:rPr lang="en-US" altLang="zh-CN" sz="2000" b="1" dirty="0"/>
              <a:t>nvironment:</a:t>
            </a:r>
            <a:endParaRPr lang="en-US" sz="20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Several protocols running at the same time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Different protocols may share the same parties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Highly desirable to have MPC secure in the concurrent Internet environment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A2DEAFE-119C-EF3C-F400-41876F338B53}"/>
              </a:ext>
            </a:extLst>
          </p:cNvPr>
          <p:cNvSpPr txBox="1"/>
          <p:nvPr/>
        </p:nvSpPr>
        <p:spPr>
          <a:xfrm rot="10800000">
            <a:off x="8784262" y="4734392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3D09938-A134-4FBD-7195-B3A0372DE909}"/>
              </a:ext>
            </a:extLst>
          </p:cNvPr>
          <p:cNvSpPr txBox="1"/>
          <p:nvPr/>
        </p:nvSpPr>
        <p:spPr>
          <a:xfrm rot="10800000">
            <a:off x="9754311" y="4734392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22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B79D-7944-F6D1-B412-3904C80F5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Results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BC24ED-264D-6C52-84DC-06C42D761B5D}"/>
              </a:ext>
            </a:extLst>
          </p:cNvPr>
          <p:cNvCxnSpPr>
            <a:cxnSpLocks/>
          </p:cNvCxnSpPr>
          <p:nvPr/>
        </p:nvCxnSpPr>
        <p:spPr>
          <a:xfrm>
            <a:off x="5285773" y="1030051"/>
            <a:ext cx="0" cy="5503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A59E895-7344-7D65-7E8D-21B6F29D255B}"/>
              </a:ext>
            </a:extLst>
          </p:cNvPr>
          <p:cNvSpPr txBox="1"/>
          <p:nvPr/>
        </p:nvSpPr>
        <p:spPr>
          <a:xfrm>
            <a:off x="672365" y="1208785"/>
            <a:ext cx="366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In the Classical World: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32AABD-8E34-A01C-BBF8-758C22B66671}"/>
              </a:ext>
            </a:extLst>
          </p:cNvPr>
          <p:cNvSpPr txBox="1"/>
          <p:nvPr/>
        </p:nvSpPr>
        <p:spPr>
          <a:xfrm>
            <a:off x="6699504" y="1217960"/>
            <a:ext cx="366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In the Quantum World: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6320C9-9667-6DEF-D654-119D16068A8C}"/>
              </a:ext>
            </a:extLst>
          </p:cNvPr>
          <p:cNvSpPr txBox="1"/>
          <p:nvPr/>
        </p:nvSpPr>
        <p:spPr>
          <a:xfrm>
            <a:off x="205299" y="2105561"/>
            <a:ext cx="4709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Impossibilities [</a:t>
            </a:r>
            <a:r>
              <a:rPr lang="en-US" sz="2000" b="1" dirty="0">
                <a:solidFill>
                  <a:schemeClr val="accent1"/>
                </a:solidFill>
              </a:rPr>
              <a:t>Lin03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chemeClr val="accent1"/>
                </a:solidFill>
              </a:rPr>
              <a:t>Lin04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chemeClr val="accent1"/>
                </a:solidFill>
              </a:rPr>
              <a:t>BPS06</a:t>
            </a:r>
            <a:r>
              <a:rPr lang="en-US" sz="2000" b="1" dirty="0"/>
              <a:t>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Composable MPC is impossible (in the standard, plain model)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6AA07-743C-9A9F-EB45-0203D8A7624E}"/>
              </a:ext>
            </a:extLst>
          </p:cNvPr>
          <p:cNvSpPr txBox="1"/>
          <p:nvPr/>
        </p:nvSpPr>
        <p:spPr>
          <a:xfrm>
            <a:off x="205299" y="4112912"/>
            <a:ext cx="51350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Alternative Solutions: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Set-up assumptions e.g. CRS [</a:t>
            </a:r>
            <a:r>
              <a:rPr lang="en-US" sz="2000" dirty="0">
                <a:solidFill>
                  <a:schemeClr val="accent1"/>
                </a:solidFill>
              </a:rPr>
              <a:t>CLOS02,…</a:t>
            </a:r>
            <a:r>
              <a:rPr lang="en-US" sz="2000" dirty="0"/>
              <a:t>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Bounded self-composition [</a:t>
            </a:r>
            <a:r>
              <a:rPr lang="en-US" sz="2000" dirty="0">
                <a:solidFill>
                  <a:schemeClr val="accent1"/>
                </a:solidFill>
              </a:rPr>
              <a:t>Lin03</a:t>
            </a:r>
            <a:r>
              <a:rPr lang="en-US" sz="2000" dirty="0"/>
              <a:t>,…]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Super-polynomial Simulation [</a:t>
            </a:r>
            <a:r>
              <a:rPr lang="en-US" sz="2000" dirty="0">
                <a:solidFill>
                  <a:schemeClr val="accent1"/>
                </a:solidFill>
              </a:rPr>
              <a:t>Pas03,…</a:t>
            </a:r>
            <a:r>
              <a:rPr lang="en-US" sz="2000" dirty="0"/>
              <a:t>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and more …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2077AD-0185-9A50-D9CE-CF8861E8E81A}"/>
              </a:ext>
            </a:extLst>
          </p:cNvPr>
          <p:cNvSpPr txBox="1"/>
          <p:nvPr/>
        </p:nvSpPr>
        <p:spPr>
          <a:xfrm>
            <a:off x="5641848" y="4163967"/>
            <a:ext cx="63448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/>
              <a:t>Alternative Solutions</a:t>
            </a:r>
            <a:r>
              <a:rPr lang="en-US" sz="2000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Classical CRS-based MPC extends to quantum setting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Bounded self-composition [</a:t>
            </a:r>
            <a:r>
              <a:rPr lang="en-US" sz="2000" dirty="0">
                <a:solidFill>
                  <a:schemeClr val="accent1"/>
                </a:solidFill>
              </a:rPr>
              <a:t>G</a:t>
            </a:r>
            <a:r>
              <a:rPr lang="en-US" sz="2000" dirty="0">
                <a:solidFill>
                  <a:srgbClr val="FF0000"/>
                </a:solidFill>
              </a:rPr>
              <a:t>L</a:t>
            </a:r>
            <a:r>
              <a:rPr lang="en-US" sz="2000" dirty="0">
                <a:solidFill>
                  <a:schemeClr val="accent1"/>
                </a:solidFill>
              </a:rPr>
              <a:t>M23</a:t>
            </a:r>
            <a:r>
              <a:rPr lang="en-US" sz="2000" dirty="0"/>
              <a:t>]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Super-polynomial simulation?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Less-understood. Our focus.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56F8B6-E3E4-64BD-376C-C3E852BC7017}"/>
              </a:ext>
            </a:extLst>
          </p:cNvPr>
          <p:cNvSpPr txBox="1"/>
          <p:nvPr/>
        </p:nvSpPr>
        <p:spPr>
          <a:xfrm>
            <a:off x="5657087" y="2028322"/>
            <a:ext cx="5905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Impossibilities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Composable quantum MPC is impossible [</a:t>
            </a:r>
            <a:r>
              <a:rPr lang="en-US" sz="2000" dirty="0">
                <a:solidFill>
                  <a:schemeClr val="accent1"/>
                </a:solidFill>
              </a:rPr>
              <a:t>G</a:t>
            </a:r>
            <a:r>
              <a:rPr lang="en-US" sz="2000" dirty="0">
                <a:solidFill>
                  <a:srgbClr val="FF0000"/>
                </a:solidFill>
              </a:rPr>
              <a:t>L</a:t>
            </a:r>
            <a:r>
              <a:rPr lang="en-US" sz="2000" dirty="0">
                <a:solidFill>
                  <a:schemeClr val="accent1"/>
                </a:solidFill>
              </a:rPr>
              <a:t>M23</a:t>
            </a:r>
            <a:r>
              <a:rPr lang="en-US" sz="2000" dirty="0"/>
              <a:t>]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40D7E-D94B-401B-DDBE-3481546013F0}"/>
              </a:ext>
            </a:extLst>
          </p:cNvPr>
          <p:cNvSpPr txBox="1"/>
          <p:nvPr/>
        </p:nvSpPr>
        <p:spPr>
          <a:xfrm>
            <a:off x="14670741" y="13984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6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B05C-06DB-3B79-1505-243A184F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Super-Polynomial Simulation (SPS)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19785C-2716-79A4-9AFA-63E4AB11065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CD3DC83-9E1C-0C46-B75A-136E760DA8FF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897AF0-2CCA-FB36-7DB9-93F5B2415FE3}"/>
              </a:ext>
            </a:extLst>
          </p:cNvPr>
          <p:cNvSpPr txBox="1"/>
          <p:nvPr/>
        </p:nvSpPr>
        <p:spPr>
          <a:xfrm>
            <a:off x="403058" y="1473868"/>
            <a:ext cx="6677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What is SPS MPC?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Same as standard MPC except that the ideal-world simulator could run in </a:t>
            </a:r>
            <a:r>
              <a:rPr lang="en-US" sz="2000" dirty="0">
                <a:solidFill>
                  <a:schemeClr val="accent1"/>
                </a:solidFill>
              </a:rPr>
              <a:t>super-poly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Note that the real-world adversary is still </a:t>
            </a:r>
            <a:r>
              <a:rPr lang="en-US" sz="2000" dirty="0">
                <a:solidFill>
                  <a:schemeClr val="accent1"/>
                </a:solidFill>
              </a:rPr>
              <a:t>poly-time</a:t>
            </a:r>
            <a:endParaRPr lang="en-US" sz="2400" b="1" dirty="0"/>
          </a:p>
        </p:txBody>
      </p:sp>
      <p:pic>
        <p:nvPicPr>
          <p:cNvPr id="7" name="Picture 6" descr="A diagram of a mathematical equation">
            <a:extLst>
              <a:ext uri="{FF2B5EF4-FFF2-40B4-BE49-F238E27FC236}">
                <a16:creationId xmlns:a16="http://schemas.microsoft.com/office/drawing/2014/main" id="{D4A76558-0F25-34EC-1884-B706B3D4B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723" y="1761393"/>
            <a:ext cx="3862754" cy="375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32E662-893A-F82D-58B1-03E8FD358E89}"/>
              </a:ext>
            </a:extLst>
          </p:cNvPr>
          <p:cNvSpPr txBox="1"/>
          <p:nvPr/>
        </p:nvSpPr>
        <p:spPr>
          <a:xfrm>
            <a:off x="403058" y="3180620"/>
            <a:ext cx="66776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/>
              <a:t>The rationale behind SPS: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dirty="0">
                <a:solidFill>
                  <a:schemeClr val="accent1"/>
                </a:solidFill>
              </a:rPr>
              <a:t>ideal-world functionality </a:t>
            </a:r>
            <a:r>
              <a:rPr lang="en-US" sz="2000" dirty="0"/>
              <a:t>is information-theoretical secure.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SPS ZK implies WI; SPS MPC implies </a:t>
            </a:r>
            <a:r>
              <a:rPr lang="en-US" sz="2000" i="1" dirty="0"/>
              <a:t>input-indistinguishable</a:t>
            </a:r>
            <a:r>
              <a:rPr lang="en-US" sz="2000" dirty="0"/>
              <a:t> MPC [</a:t>
            </a:r>
            <a:r>
              <a:rPr lang="en-US" sz="2000" dirty="0">
                <a:solidFill>
                  <a:schemeClr val="accent1"/>
                </a:solidFill>
              </a:rPr>
              <a:t>MPR06</a:t>
            </a:r>
            <a:r>
              <a:rPr lang="en-US" sz="20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0298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7F0C157-C627-466F-495B-8C05B52B4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849772"/>
              </p:ext>
            </p:extLst>
          </p:nvPr>
        </p:nvGraphicFramePr>
        <p:xfrm>
          <a:off x="442061" y="1384426"/>
          <a:ext cx="10881860" cy="24942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83301">
                  <a:extLst>
                    <a:ext uri="{9D8B030D-6E8A-4147-A177-3AD203B41FA5}">
                      <a16:colId xmlns:a16="http://schemas.microsoft.com/office/drawing/2014/main" val="2387824802"/>
                    </a:ext>
                  </a:extLst>
                </a:gridCol>
                <a:gridCol w="2011841">
                  <a:extLst>
                    <a:ext uri="{9D8B030D-6E8A-4147-A177-3AD203B41FA5}">
                      <a16:colId xmlns:a16="http://schemas.microsoft.com/office/drawing/2014/main" val="390222961"/>
                    </a:ext>
                  </a:extLst>
                </a:gridCol>
                <a:gridCol w="1504064">
                  <a:extLst>
                    <a:ext uri="{9D8B030D-6E8A-4147-A177-3AD203B41FA5}">
                      <a16:colId xmlns:a16="http://schemas.microsoft.com/office/drawing/2014/main" val="46094835"/>
                    </a:ext>
                  </a:extLst>
                </a:gridCol>
                <a:gridCol w="2600280">
                  <a:extLst>
                    <a:ext uri="{9D8B030D-6E8A-4147-A177-3AD203B41FA5}">
                      <a16:colId xmlns:a16="http://schemas.microsoft.com/office/drawing/2014/main" val="3155557279"/>
                    </a:ext>
                  </a:extLst>
                </a:gridCol>
                <a:gridCol w="2882374">
                  <a:extLst>
                    <a:ext uri="{9D8B030D-6E8A-4147-A177-3AD203B41FA5}">
                      <a16:colId xmlns:a16="http://schemas.microsoft.com/office/drawing/2014/main" val="3696572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Paper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dirty="0"/>
                        <a:t>Primitive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of rounds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Concurrency model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Assumptions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546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[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ACL21</a:t>
                      </a:r>
                      <a:r>
                        <a:rPr lang="en-US" dirty="0"/>
                        <a:t>]</a:t>
                      </a:r>
                      <a:endParaRPr lang="en-HK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dirty="0">
                          <a:solidFill>
                            <a:srgbClr val="FF0000"/>
                          </a:solidFill>
                        </a:rPr>
                        <a:t>ZK for NP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poly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Bounded self-concurrent</a:t>
                      </a:r>
                      <a:endParaRPr lang="en-HK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PQ-OWF</a:t>
                      </a:r>
                      <a:endParaRPr lang="en-H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05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[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G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M23</a:t>
                      </a:r>
                      <a:r>
                        <a:rPr lang="en-US" dirty="0"/>
                        <a:t>]</a:t>
                      </a:r>
                      <a:endParaRPr lang="en-HK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dirty="0"/>
                        <a:t>MPC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poly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Bounded self-concurrent</a:t>
                      </a:r>
                      <a:endParaRPr lang="en-HK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PQ semi-honest OT</a:t>
                      </a:r>
                      <a:endParaRPr lang="en-H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238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ABF+23</a:t>
                      </a:r>
                      <a:r>
                        <a:rPr lang="en-US" dirty="0"/>
                        <a:t>] or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BGI+17</a:t>
                      </a:r>
                      <a:r>
                        <a:rPr lang="en-US" dirty="0"/>
                        <a:t>] + [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BD18</a:t>
                      </a:r>
                      <a:r>
                        <a:rPr lang="en-US" dirty="0"/>
                        <a:t>]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dirty="0"/>
                        <a:t>2PC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constant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SPS 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super-poly hardness of LWE</a:t>
                      </a:r>
                      <a:endParaRPr lang="en-HK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327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This work</a:t>
                      </a:r>
                      <a:endParaRPr lang="en-HK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HK" dirty="0">
                          <a:solidFill>
                            <a:schemeClr val="tx1"/>
                          </a:solidFill>
                        </a:rPr>
                        <a:t>2PC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constant</a:t>
                      </a:r>
                      <a:endParaRPr lang="en-H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SPS</a:t>
                      </a:r>
                      <a:endParaRPr lang="en-H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PQ semi-honest OT</a:t>
                      </a:r>
                      <a:endParaRPr lang="en-H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365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This work</a:t>
                      </a:r>
                      <a:endParaRPr lang="en-H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HK" dirty="0">
                          <a:solidFill>
                            <a:schemeClr val="tx1"/>
                          </a:solidFill>
                        </a:rPr>
                        <a:t>ZK for NP ∩ </a:t>
                      </a:r>
                      <a:r>
                        <a:rPr lang="en-HK" dirty="0" err="1">
                          <a:solidFill>
                            <a:schemeClr val="tx1"/>
                          </a:solidFill>
                        </a:rPr>
                        <a:t>coNP</a:t>
                      </a:r>
                      <a:endParaRPr lang="en-H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H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SPS</a:t>
                      </a:r>
                      <a:endParaRPr lang="en-H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Standard LWE</a:t>
                      </a:r>
                      <a:endParaRPr lang="en-H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360172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BDA157BF-B431-6ECB-D23A-905FDCEDD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106363"/>
            <a:ext cx="10252075" cy="666750"/>
          </a:xfrm>
        </p:spPr>
        <p:txBody>
          <a:bodyPr/>
          <a:lstStyle/>
          <a:p>
            <a:r>
              <a:rPr lang="en-US" dirty="0"/>
              <a:t>State of the Art for SPS Quantum MPC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587191-8960-40C0-A4EB-0E93B250FE8C}"/>
              </a:ext>
            </a:extLst>
          </p:cNvPr>
          <p:cNvSpPr txBox="1"/>
          <p:nvPr/>
        </p:nvSpPr>
        <p:spPr>
          <a:xfrm>
            <a:off x="442061" y="4502130"/>
            <a:ext cx="6612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Interesting open problems for future research: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SPS quantum </a:t>
            </a:r>
            <a:r>
              <a:rPr lang="en-US" sz="2000" dirty="0">
                <a:solidFill>
                  <a:schemeClr val="accent1"/>
                </a:solidFill>
              </a:rPr>
              <a:t>MPC</a:t>
            </a:r>
            <a:r>
              <a:rPr lang="en-US" sz="2000" dirty="0"/>
              <a:t> from PQ semi-honest OT?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Two-round SPS ZK for </a:t>
            </a:r>
            <a:r>
              <a:rPr lang="en-US" sz="2000" dirty="0">
                <a:solidFill>
                  <a:schemeClr val="accent1"/>
                </a:solidFill>
              </a:rPr>
              <a:t>NP</a:t>
            </a:r>
            <a:r>
              <a:rPr lang="en-US" sz="2000" dirty="0"/>
              <a:t> from standard LWE?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26E59F-E9BF-E1C6-F9F8-C30C57D78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67" y="3143847"/>
            <a:ext cx="11105423" cy="4579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97EB32-988B-F6B9-B170-EFA6B7A88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47" y="3512627"/>
            <a:ext cx="11105423" cy="45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EC69B-127C-969B-F5D8-9C85DA07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Overview of [</a:t>
            </a:r>
            <a:r>
              <a:rPr lang="en-US" sz="3600" dirty="0">
                <a:solidFill>
                  <a:schemeClr val="accent1"/>
                </a:solidFill>
              </a:rPr>
              <a:t>GGJS12</a:t>
            </a:r>
            <a:r>
              <a:rPr lang="en-US" sz="3600" dirty="0"/>
              <a:t>]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5E57A-7405-69C0-BD5D-07051252AB7C}"/>
              </a:ext>
            </a:extLst>
          </p:cNvPr>
          <p:cNvSpPr txBox="1"/>
          <p:nvPr/>
        </p:nvSpPr>
        <p:spPr>
          <a:xfrm>
            <a:off x="438225" y="3361435"/>
            <a:ext cx="4964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Phase 2: Input Commitment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6EF961-7E94-29D0-9D47-4E9580F1A75B}"/>
              </a:ext>
            </a:extLst>
          </p:cNvPr>
          <p:cNvSpPr txBox="1"/>
          <p:nvPr/>
        </p:nvSpPr>
        <p:spPr>
          <a:xfrm>
            <a:off x="438225" y="2225249"/>
            <a:ext cx="3357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Phase 1: Trapdoor Generation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133544-73B7-BA55-7288-3D2A37B1C38A}"/>
              </a:ext>
            </a:extLst>
          </p:cNvPr>
          <p:cNvSpPr txBox="1"/>
          <p:nvPr/>
        </p:nvSpPr>
        <p:spPr>
          <a:xfrm>
            <a:off x="973263" y="3774972"/>
            <a:ext cx="3950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Commits to inputs and random tape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1BFB09-9C3B-1C93-976A-CF77634CF699}"/>
              </a:ext>
            </a:extLst>
          </p:cNvPr>
          <p:cNvSpPr txBox="1"/>
          <p:nvPr/>
        </p:nvSpPr>
        <p:spPr>
          <a:xfrm>
            <a:off x="438225" y="4557499"/>
            <a:ext cx="3301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Phase 3: Secure Computation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2802BB-EDDE-E30D-08F0-13C6B6196740}"/>
              </a:ext>
            </a:extLst>
          </p:cNvPr>
          <p:cNvSpPr txBox="1"/>
          <p:nvPr/>
        </p:nvSpPr>
        <p:spPr>
          <a:xfrm>
            <a:off x="973263" y="2630541"/>
            <a:ext cx="4343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Set up a “WI trapdoor” for Phase 3 later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2D35D5-AAF8-4FD0-5F0B-2F32697C0CDB}"/>
              </a:ext>
            </a:extLst>
          </p:cNvPr>
          <p:cNvSpPr txBox="1"/>
          <p:nvPr/>
        </p:nvSpPr>
        <p:spPr>
          <a:xfrm>
            <a:off x="1019177" y="4940983"/>
            <a:ext cx="4657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Run a semi-honest 2PC with step-wise WI arguments proving the honest behavior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WI trapdoor is set up in Phase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62E31C-6107-3D40-3D3F-694131290B59}"/>
              </a:ext>
            </a:extLst>
          </p:cNvPr>
          <p:cNvCxnSpPr>
            <a:cxnSpLocks/>
          </p:cNvCxnSpPr>
          <p:nvPr/>
        </p:nvCxnSpPr>
        <p:spPr>
          <a:xfrm>
            <a:off x="5744308" y="948291"/>
            <a:ext cx="0" cy="5645938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9AF27C9-AC21-A27A-0C91-AE7ED31DC7CE}"/>
              </a:ext>
            </a:extLst>
          </p:cNvPr>
          <p:cNvSpPr txBox="1"/>
          <p:nvPr/>
        </p:nvSpPr>
        <p:spPr>
          <a:xfrm>
            <a:off x="224437" y="1419569"/>
            <a:ext cx="5448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u="sng" dirty="0"/>
              <a:t>Skeleton of [</a:t>
            </a:r>
            <a:r>
              <a:rPr lang="en-US" sz="2000" b="1" u="sng" dirty="0">
                <a:solidFill>
                  <a:schemeClr val="accent1"/>
                </a:solidFill>
              </a:rPr>
              <a:t>GGJS12</a:t>
            </a:r>
            <a:r>
              <a:rPr lang="en-US" sz="2000" b="1" u="sng" dirty="0"/>
              <a:t>] SPS concurrent 2PC: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96F252-E452-889C-F282-C20566578948}"/>
              </a:ext>
            </a:extLst>
          </p:cNvPr>
          <p:cNvSpPr txBox="1"/>
          <p:nvPr/>
        </p:nvSpPr>
        <p:spPr>
          <a:xfrm>
            <a:off x="6013889" y="1505952"/>
            <a:ext cx="6024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It follows from the GMW paradigm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key step is to make </a:t>
            </a:r>
            <a:r>
              <a:rPr lang="en-US" sz="2000" b="1" dirty="0"/>
              <a:t>Phase 1 </a:t>
            </a:r>
            <a:r>
              <a:rPr lang="en-US" sz="2000" dirty="0"/>
              <a:t>“concurrently SPS secure.”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E2E4513-5D33-2368-771C-C629262B3B26}"/>
              </a:ext>
            </a:extLst>
          </p:cNvPr>
          <p:cNvSpPr/>
          <p:nvPr/>
        </p:nvSpPr>
        <p:spPr>
          <a:xfrm>
            <a:off x="82062" y="1928699"/>
            <a:ext cx="5492260" cy="132198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9CAE8E-0DB0-BCF6-B7A6-E9F15469239C}"/>
              </a:ext>
            </a:extLst>
          </p:cNvPr>
          <p:cNvCxnSpPr>
            <a:cxnSpLocks/>
            <a:stCxn id="8" idx="5"/>
          </p:cNvCxnSpPr>
          <p:nvPr/>
        </p:nvCxnSpPr>
        <p:spPr>
          <a:xfrm>
            <a:off x="4769999" y="3057085"/>
            <a:ext cx="1315671" cy="811761"/>
          </a:xfrm>
          <a:prstGeom prst="straightConnector1">
            <a:avLst/>
          </a:prstGeom>
          <a:ln w="28575" cap="sq">
            <a:solidFill>
              <a:srgbClr val="C00000"/>
            </a:solidFill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C10FC61-B6A7-E193-E792-64BBDF2A8F0B}"/>
              </a:ext>
            </a:extLst>
          </p:cNvPr>
          <p:cNvSpPr txBox="1"/>
          <p:nvPr/>
        </p:nvSpPr>
        <p:spPr>
          <a:xfrm>
            <a:off x="6085670" y="3828554"/>
            <a:ext cx="5650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Our focus:</a:t>
            </a:r>
          </a:p>
          <a:p>
            <a:pPr marL="457200" indent="-457200" algn="l">
              <a:buAutoNum type="arabicPeriod"/>
            </a:pPr>
            <a:r>
              <a:rPr lang="en-US" sz="2000" dirty="0"/>
              <a:t>How [</a:t>
            </a:r>
            <a:r>
              <a:rPr lang="en-US" sz="2000" dirty="0">
                <a:solidFill>
                  <a:schemeClr val="accent1"/>
                </a:solidFill>
              </a:rPr>
              <a:t>GGJS12</a:t>
            </a:r>
            <a:r>
              <a:rPr lang="en-US" sz="2000" dirty="0"/>
              <a:t>] makes it concurrently SPS secure</a:t>
            </a:r>
          </a:p>
          <a:p>
            <a:pPr marL="457200" indent="-457200" algn="l">
              <a:buAutoNum type="arabicPeriod"/>
            </a:pPr>
            <a:r>
              <a:rPr lang="en-US" sz="2000" dirty="0"/>
              <a:t>How we can do it in the quantum setting</a:t>
            </a:r>
          </a:p>
        </p:txBody>
      </p:sp>
    </p:spTree>
    <p:extLst>
      <p:ext uri="{BB962C8B-B14F-4D97-AF65-F5344CB8AC3E}">
        <p14:creationId xmlns:p14="http://schemas.microsoft.com/office/powerpoint/2010/main" val="376698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598C2-0FBB-8F66-5219-11640E287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9A10D98-D6D8-5ED8-DE8A-FF6978FB9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Phase 1 of [</a:t>
            </a:r>
            <a:r>
              <a:rPr lang="en-US" dirty="0">
                <a:solidFill>
                  <a:schemeClr val="accent1"/>
                </a:solidFill>
              </a:rPr>
              <a:t>GGJS12</a:t>
            </a:r>
            <a:r>
              <a:rPr lang="en-US" dirty="0"/>
              <a:t>] (simplified) 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FF0320B1-0BCF-2799-4111-D4B785170392}"/>
              </a:ext>
            </a:extLst>
          </p:cNvPr>
          <p:cNvSpPr txBox="1"/>
          <p:nvPr/>
        </p:nvSpPr>
        <p:spPr>
          <a:xfrm>
            <a:off x="712955" y="1690809"/>
            <a:ext cx="651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cs typeface="Times New Roman" panose="02020603050405020304" pitchFamily="18" charset="0"/>
              </a:rPr>
              <a:t>P</a:t>
            </a:r>
            <a:r>
              <a:rPr lang="en-US" sz="3200" baseline="-25000" dirty="0">
                <a:cs typeface="Times New Roman" panose="02020603050405020304" pitchFamily="18" charset="0"/>
              </a:rPr>
              <a:t>A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5F98331-4EBD-A661-21D0-DA41FC7FBB88}"/>
              </a:ext>
            </a:extLst>
          </p:cNvPr>
          <p:cNvSpPr txBox="1"/>
          <p:nvPr/>
        </p:nvSpPr>
        <p:spPr>
          <a:xfrm>
            <a:off x="6606069" y="1731872"/>
            <a:ext cx="1351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cs typeface="Times New Roman" panose="02020603050405020304" pitchFamily="18" charset="0"/>
              </a:rPr>
              <a:t>P</a:t>
            </a:r>
            <a:r>
              <a:rPr lang="en-US" sz="3200" baseline="-25000" dirty="0">
                <a:cs typeface="Times New Roman" panose="02020603050405020304" pitchFamily="18" charset="0"/>
              </a:rPr>
              <a:t>B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A53552A5-0672-0B5C-D18A-637CC3D69E2F}"/>
              </a:ext>
            </a:extLst>
          </p:cNvPr>
          <p:cNvGrpSpPr/>
          <p:nvPr/>
        </p:nvGrpSpPr>
        <p:grpSpPr>
          <a:xfrm>
            <a:off x="3424885" y="1722546"/>
            <a:ext cx="1912741" cy="806753"/>
            <a:chOff x="4367223" y="2567865"/>
            <a:chExt cx="2563418" cy="879292"/>
          </a:xfrm>
        </p:grpSpPr>
        <p:sp>
          <p:nvSpPr>
            <p:cNvPr id="132" name="Arrow: Right 555">
              <a:extLst>
                <a:ext uri="{FF2B5EF4-FFF2-40B4-BE49-F238E27FC236}">
                  <a16:creationId xmlns:a16="http://schemas.microsoft.com/office/drawing/2014/main" id="{FC61AA20-D857-1658-DA7D-A13212A4F06B}"/>
                </a:ext>
              </a:extLst>
            </p:cNvPr>
            <p:cNvSpPr/>
            <p:nvPr/>
          </p:nvSpPr>
          <p:spPr>
            <a:xfrm>
              <a:off x="4367223" y="2567865"/>
              <a:ext cx="2563418" cy="704445"/>
            </a:xfrm>
            <a:prstGeom prst="rightArrow">
              <a:avLst>
                <a:gd name="adj1" fmla="val 76974"/>
                <a:gd name="adj2" fmla="val 24198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F466CC4-E594-A4C5-F162-F089A1F7B6E1}"/>
                </a:ext>
              </a:extLst>
            </p:cNvPr>
            <p:cNvSpPr txBox="1"/>
            <p:nvPr/>
          </p:nvSpPr>
          <p:spPr>
            <a:xfrm>
              <a:off x="4718687" y="2742712"/>
              <a:ext cx="2049759" cy="704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  <a:effectLst/>
                  <a:latin typeface="Helvetica" pitchFamily="2" charset="0"/>
                </a:rPr>
                <a:t>ExtCom</a:t>
              </a:r>
              <a:r>
                <a:rPr lang="en-US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(</a:t>
              </a:r>
              <a:r>
                <a:rPr lang="el-GR" dirty="0"/>
                <a:t>τ</a:t>
              </a:r>
              <a:r>
                <a:rPr lang="en-US" baseline="-25000" dirty="0">
                  <a:solidFill>
                    <a:srgbClr val="000000"/>
                  </a:solidFill>
                  <a:latin typeface="Helvetica" pitchFamily="2" charset="0"/>
                </a:rPr>
                <a:t>A</a:t>
              </a:r>
              <a:r>
                <a:rPr lang="en-US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)</a:t>
              </a:r>
            </a:p>
            <a:p>
              <a:endParaRPr lang="en-US" dirty="0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704F0B5-AE5C-80EB-B830-EA45F3847145}"/>
              </a:ext>
            </a:extLst>
          </p:cNvPr>
          <p:cNvGrpSpPr/>
          <p:nvPr/>
        </p:nvGrpSpPr>
        <p:grpSpPr>
          <a:xfrm>
            <a:off x="3424885" y="2475657"/>
            <a:ext cx="1912741" cy="795755"/>
            <a:chOff x="4367223" y="3593724"/>
            <a:chExt cx="2563418" cy="1266068"/>
          </a:xfrm>
        </p:grpSpPr>
        <p:sp>
          <p:nvSpPr>
            <p:cNvPr id="135" name="Arrow: Right 555">
              <a:extLst>
                <a:ext uri="{FF2B5EF4-FFF2-40B4-BE49-F238E27FC236}">
                  <a16:creationId xmlns:a16="http://schemas.microsoft.com/office/drawing/2014/main" id="{10634DF2-7C82-01C8-15EE-DE6AAEE2FDA8}"/>
                </a:ext>
              </a:extLst>
            </p:cNvPr>
            <p:cNvSpPr/>
            <p:nvPr/>
          </p:nvSpPr>
          <p:spPr>
            <a:xfrm rot="10800000">
              <a:off x="4367223" y="3593724"/>
              <a:ext cx="2563418" cy="966208"/>
            </a:xfrm>
            <a:prstGeom prst="rightArrow">
              <a:avLst>
                <a:gd name="adj1" fmla="val 76974"/>
                <a:gd name="adj2" fmla="val 24198"/>
              </a:avLst>
            </a:prstGeom>
            <a:noFill/>
            <a:ln w="19050"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CCBB64EE-819D-5276-9DB7-7FFD46E12EF6}"/>
                </a:ext>
              </a:extLst>
            </p:cNvPr>
            <p:cNvSpPr txBox="1"/>
            <p:nvPr/>
          </p:nvSpPr>
          <p:spPr>
            <a:xfrm>
              <a:off x="4718685" y="3831462"/>
              <a:ext cx="2049759" cy="1028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  <a:effectLst/>
                  <a:latin typeface="Helvetica" pitchFamily="2" charset="0"/>
                </a:rPr>
                <a:t>ExtCom</a:t>
              </a:r>
              <a:r>
                <a:rPr lang="en-US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(</a:t>
              </a:r>
              <a:r>
                <a:rPr lang="el-GR" dirty="0"/>
                <a:t>τ</a:t>
              </a:r>
              <a:r>
                <a:rPr lang="en-US" baseline="-25000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B</a:t>
              </a:r>
              <a:r>
                <a:rPr lang="en-US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)</a:t>
              </a:r>
            </a:p>
            <a:p>
              <a:endParaRPr lang="en-US" dirty="0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22F5A96-29F4-7B2D-E8C1-2D2F6CE778AE}"/>
              </a:ext>
            </a:extLst>
          </p:cNvPr>
          <p:cNvGrpSpPr/>
          <p:nvPr/>
        </p:nvGrpSpPr>
        <p:grpSpPr>
          <a:xfrm>
            <a:off x="3424883" y="3232369"/>
            <a:ext cx="1912741" cy="607287"/>
            <a:chOff x="4382762" y="4446160"/>
            <a:chExt cx="2563418" cy="789900"/>
          </a:xfrm>
        </p:grpSpPr>
        <p:sp>
          <p:nvSpPr>
            <p:cNvPr id="147" name="Arrow: Right 557">
              <a:extLst>
                <a:ext uri="{FF2B5EF4-FFF2-40B4-BE49-F238E27FC236}">
                  <a16:creationId xmlns:a16="http://schemas.microsoft.com/office/drawing/2014/main" id="{C5A75586-2376-F961-5E09-03070F62C4F2}"/>
                </a:ext>
              </a:extLst>
            </p:cNvPr>
            <p:cNvSpPr/>
            <p:nvPr/>
          </p:nvSpPr>
          <p:spPr>
            <a:xfrm>
              <a:off x="4382762" y="4446160"/>
              <a:ext cx="2563418" cy="789900"/>
            </a:xfrm>
            <a:prstGeom prst="rightArrow">
              <a:avLst>
                <a:gd name="adj1" fmla="val 76974"/>
                <a:gd name="adj2" fmla="val 24198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98BEBA5D-4800-A7D1-9EAB-B26DA33D13ED}"/>
                </a:ext>
              </a:extLst>
            </p:cNvPr>
            <p:cNvSpPr txBox="1"/>
            <p:nvPr/>
          </p:nvSpPr>
          <p:spPr>
            <a:xfrm>
              <a:off x="4796122" y="4602641"/>
              <a:ext cx="12731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NMCom</a:t>
              </a:r>
              <a:r>
                <a:rPr lang="en-US" dirty="0"/>
                <a:t>(0)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C845455-41F2-306B-8017-CBB82EC2D97B}"/>
              </a:ext>
            </a:extLst>
          </p:cNvPr>
          <p:cNvGrpSpPr/>
          <p:nvPr/>
        </p:nvGrpSpPr>
        <p:grpSpPr>
          <a:xfrm>
            <a:off x="3424884" y="3985482"/>
            <a:ext cx="1912740" cy="607287"/>
            <a:chOff x="4367223" y="5427522"/>
            <a:chExt cx="2497858" cy="789900"/>
          </a:xfrm>
        </p:grpSpPr>
        <p:sp>
          <p:nvSpPr>
            <p:cNvPr id="149" name="Arrow: Right 557">
              <a:extLst>
                <a:ext uri="{FF2B5EF4-FFF2-40B4-BE49-F238E27FC236}">
                  <a16:creationId xmlns:a16="http://schemas.microsoft.com/office/drawing/2014/main" id="{56707CA2-30B2-8DFC-E6FB-CFD0992C1C80}"/>
                </a:ext>
              </a:extLst>
            </p:cNvPr>
            <p:cNvSpPr/>
            <p:nvPr/>
          </p:nvSpPr>
          <p:spPr>
            <a:xfrm rot="10800000">
              <a:off x="4367223" y="5427522"/>
              <a:ext cx="2497858" cy="789900"/>
            </a:xfrm>
            <a:prstGeom prst="rightArrow">
              <a:avLst>
                <a:gd name="adj1" fmla="val 76974"/>
                <a:gd name="adj2" fmla="val 24198"/>
              </a:avLst>
            </a:prstGeom>
            <a:noFill/>
            <a:ln w="19050"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E99ADA36-A7D5-9540-BC4F-E05D5BBD3FCB}"/>
                </a:ext>
              </a:extLst>
            </p:cNvPr>
            <p:cNvSpPr txBox="1"/>
            <p:nvPr/>
          </p:nvSpPr>
          <p:spPr>
            <a:xfrm>
              <a:off x="4768833" y="5586143"/>
              <a:ext cx="1273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NMCom</a:t>
              </a:r>
              <a:r>
                <a:rPr lang="en-US" dirty="0"/>
                <a:t>(0)</a:t>
              </a:r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1AE180B3-3219-1718-6878-74E9BFBA2F97}"/>
              </a:ext>
            </a:extLst>
          </p:cNvPr>
          <p:cNvSpPr txBox="1"/>
          <p:nvPr/>
        </p:nvSpPr>
        <p:spPr>
          <a:xfrm>
            <a:off x="1695230" y="1839594"/>
            <a:ext cx="116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35AC39E6-8C6F-F229-828E-B3A6124B89C3}"/>
              </a:ext>
            </a:extLst>
          </p:cNvPr>
          <p:cNvSpPr txBox="1"/>
          <p:nvPr/>
        </p:nvSpPr>
        <p:spPr>
          <a:xfrm>
            <a:off x="1695230" y="2491057"/>
            <a:ext cx="116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80508500-72C2-4559-5BA7-8E712A2A5DB9}"/>
              </a:ext>
            </a:extLst>
          </p:cNvPr>
          <p:cNvSpPr txBox="1"/>
          <p:nvPr/>
        </p:nvSpPr>
        <p:spPr>
          <a:xfrm>
            <a:off x="1685023" y="3315175"/>
            <a:ext cx="116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E69D20F8-E7F1-1C64-8F94-10EE1FF98FA4}"/>
              </a:ext>
            </a:extLst>
          </p:cNvPr>
          <p:cNvSpPr txBox="1"/>
          <p:nvPr/>
        </p:nvSpPr>
        <p:spPr>
          <a:xfrm>
            <a:off x="1695230" y="4027241"/>
            <a:ext cx="116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3A15B8-4004-A77A-A392-501B24EF84D3}"/>
              </a:ext>
            </a:extLst>
          </p:cNvPr>
          <p:cNvSpPr txBox="1"/>
          <p:nvPr/>
        </p:nvSpPr>
        <p:spPr>
          <a:xfrm>
            <a:off x="6197803" y="2779299"/>
            <a:ext cx="5366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WI trapdoor: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non-malleable commitment commits to </a:t>
            </a:r>
            <a:r>
              <a:rPr lang="el-GR" sz="2000" dirty="0">
                <a:solidFill>
                  <a:srgbClr val="FF0000"/>
                </a:solidFill>
              </a:rPr>
              <a:t>τ</a:t>
            </a:r>
            <a:r>
              <a:rPr lang="en-US" sz="2000" baseline="-25000" dirty="0">
                <a:solidFill>
                  <a:srgbClr val="FF0000"/>
                </a:solidFill>
                <a:latin typeface="Helvetica" pitchFamily="2" charset="0"/>
              </a:rPr>
              <a:t>B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Striped Right Arrow 4">
            <a:extLst>
              <a:ext uri="{FF2B5EF4-FFF2-40B4-BE49-F238E27FC236}">
                <a16:creationId xmlns:a16="http://schemas.microsoft.com/office/drawing/2014/main" id="{C93415CB-2DF0-1F01-2AD3-48A3997B0F14}"/>
              </a:ext>
            </a:extLst>
          </p:cNvPr>
          <p:cNvSpPr/>
          <p:nvPr/>
        </p:nvSpPr>
        <p:spPr>
          <a:xfrm rot="8409795">
            <a:off x="5417576" y="3261734"/>
            <a:ext cx="579251" cy="206557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3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D143A-106D-B72B-BC17-E237800F8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Rough Idea for Simulation (against Malicious </a:t>
            </a:r>
            <a:r>
              <a:rPr lang="en-US" sz="3600" dirty="0">
                <a:cs typeface="Times New Roman" panose="02020603050405020304" pitchFamily="18" charset="0"/>
              </a:rPr>
              <a:t>P</a:t>
            </a:r>
            <a:r>
              <a:rPr lang="en-US" sz="3600" baseline="-25000" dirty="0">
                <a:cs typeface="Times New Roman" panose="02020603050405020304" pitchFamily="18" charset="0"/>
              </a:rPr>
              <a:t>B</a:t>
            </a:r>
            <a:r>
              <a:rPr lang="en-US" dirty="0"/>
              <a:t>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71E7C1C-23A2-34CA-0D8E-60E4EE151E7B}"/>
              </a:ext>
            </a:extLst>
          </p:cNvPr>
          <p:cNvSpPr txBox="1"/>
          <p:nvPr/>
        </p:nvSpPr>
        <p:spPr>
          <a:xfrm>
            <a:off x="228602" y="1263954"/>
            <a:ext cx="2137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Times New Roman" panose="02020603050405020304" pitchFamily="18" charset="0"/>
              </a:rPr>
              <a:t>Simulator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DBF4990-E976-EB07-40E9-FEF7773B4910}"/>
              </a:ext>
            </a:extLst>
          </p:cNvPr>
          <p:cNvSpPr txBox="1"/>
          <p:nvPr/>
        </p:nvSpPr>
        <p:spPr>
          <a:xfrm>
            <a:off x="4174719" y="1263954"/>
            <a:ext cx="651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sz="3200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B</a:t>
            </a:r>
            <a:endParaRPr lang="en-US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25C4085-00A5-A461-BF08-CCFFBD7A75DE}"/>
              </a:ext>
            </a:extLst>
          </p:cNvPr>
          <p:cNvGrpSpPr/>
          <p:nvPr/>
        </p:nvGrpSpPr>
        <p:grpSpPr>
          <a:xfrm>
            <a:off x="1680298" y="2170677"/>
            <a:ext cx="1912741" cy="806753"/>
            <a:chOff x="4367223" y="2567865"/>
            <a:chExt cx="2563418" cy="879292"/>
          </a:xfrm>
        </p:grpSpPr>
        <p:sp>
          <p:nvSpPr>
            <p:cNvPr id="47" name="Arrow: Right 555">
              <a:extLst>
                <a:ext uri="{FF2B5EF4-FFF2-40B4-BE49-F238E27FC236}">
                  <a16:creationId xmlns:a16="http://schemas.microsoft.com/office/drawing/2014/main" id="{45C80AD1-9FCF-3318-4470-53545EB3050D}"/>
                </a:ext>
              </a:extLst>
            </p:cNvPr>
            <p:cNvSpPr/>
            <p:nvPr/>
          </p:nvSpPr>
          <p:spPr>
            <a:xfrm>
              <a:off x="4367223" y="2567865"/>
              <a:ext cx="2563418" cy="704445"/>
            </a:xfrm>
            <a:prstGeom prst="rightArrow">
              <a:avLst>
                <a:gd name="adj1" fmla="val 76974"/>
                <a:gd name="adj2" fmla="val 24198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B04FC49-5C42-D7A6-921D-3D493D3A8730}"/>
                </a:ext>
              </a:extLst>
            </p:cNvPr>
            <p:cNvSpPr txBox="1"/>
            <p:nvPr/>
          </p:nvSpPr>
          <p:spPr>
            <a:xfrm>
              <a:off x="4718687" y="2742712"/>
              <a:ext cx="2049759" cy="704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  <a:effectLst/>
                  <a:latin typeface="Helvetica" pitchFamily="2" charset="0"/>
                </a:rPr>
                <a:t>ExtCom</a:t>
              </a:r>
              <a:r>
                <a:rPr lang="en-US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(</a:t>
              </a:r>
              <a:r>
                <a:rPr lang="el-GR" dirty="0"/>
                <a:t>τ</a:t>
              </a:r>
              <a:r>
                <a:rPr lang="en-US" baseline="-25000" dirty="0">
                  <a:solidFill>
                    <a:srgbClr val="000000"/>
                  </a:solidFill>
                  <a:latin typeface="Helvetica" pitchFamily="2" charset="0"/>
                </a:rPr>
                <a:t>A</a:t>
              </a:r>
              <a:r>
                <a:rPr lang="en-US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)</a:t>
              </a:r>
            </a:p>
            <a:p>
              <a:endParaRPr lang="en-US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AA31023-89D4-B5DA-F466-7B435D1A9551}"/>
              </a:ext>
            </a:extLst>
          </p:cNvPr>
          <p:cNvGrpSpPr/>
          <p:nvPr/>
        </p:nvGrpSpPr>
        <p:grpSpPr>
          <a:xfrm>
            <a:off x="1680298" y="2923788"/>
            <a:ext cx="1912741" cy="795755"/>
            <a:chOff x="4367223" y="3593724"/>
            <a:chExt cx="2563418" cy="1266068"/>
          </a:xfrm>
        </p:grpSpPr>
        <p:sp>
          <p:nvSpPr>
            <p:cNvPr id="50" name="Arrow: Right 555">
              <a:extLst>
                <a:ext uri="{FF2B5EF4-FFF2-40B4-BE49-F238E27FC236}">
                  <a16:creationId xmlns:a16="http://schemas.microsoft.com/office/drawing/2014/main" id="{93B57A82-2B23-30EA-1FD9-7E2A4AFFF393}"/>
                </a:ext>
              </a:extLst>
            </p:cNvPr>
            <p:cNvSpPr/>
            <p:nvPr/>
          </p:nvSpPr>
          <p:spPr>
            <a:xfrm rot="10800000">
              <a:off x="4367223" y="3593724"/>
              <a:ext cx="2563418" cy="966208"/>
            </a:xfrm>
            <a:prstGeom prst="rightArrow">
              <a:avLst>
                <a:gd name="adj1" fmla="val 76974"/>
                <a:gd name="adj2" fmla="val 24198"/>
              </a:avLst>
            </a:prstGeom>
            <a:noFill/>
            <a:ln w="19050"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07324C8-C994-F255-E153-4348B77D04A8}"/>
                </a:ext>
              </a:extLst>
            </p:cNvPr>
            <p:cNvSpPr txBox="1"/>
            <p:nvPr/>
          </p:nvSpPr>
          <p:spPr>
            <a:xfrm>
              <a:off x="4718685" y="3831462"/>
              <a:ext cx="2049759" cy="1028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  <a:effectLst/>
                  <a:latin typeface="Helvetica" pitchFamily="2" charset="0"/>
                </a:rPr>
                <a:t>ExtCom</a:t>
              </a:r>
              <a:r>
                <a:rPr lang="en-US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(</a:t>
              </a:r>
              <a:r>
                <a:rPr lang="el-GR" dirty="0"/>
                <a:t>τ</a:t>
              </a:r>
              <a:r>
                <a:rPr lang="en-US" baseline="-25000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B</a:t>
              </a:r>
              <a:r>
                <a:rPr lang="en-US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)</a:t>
              </a:r>
            </a:p>
            <a:p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06C12F4-860B-1E87-7FF7-B322482A37EA}"/>
              </a:ext>
            </a:extLst>
          </p:cNvPr>
          <p:cNvGrpSpPr/>
          <p:nvPr/>
        </p:nvGrpSpPr>
        <p:grpSpPr>
          <a:xfrm>
            <a:off x="1680296" y="3680500"/>
            <a:ext cx="1912741" cy="607287"/>
            <a:chOff x="4382762" y="4446160"/>
            <a:chExt cx="2563418" cy="789900"/>
          </a:xfrm>
        </p:grpSpPr>
        <p:sp>
          <p:nvSpPr>
            <p:cNvPr id="53" name="Arrow: Right 557">
              <a:extLst>
                <a:ext uri="{FF2B5EF4-FFF2-40B4-BE49-F238E27FC236}">
                  <a16:creationId xmlns:a16="http://schemas.microsoft.com/office/drawing/2014/main" id="{183C5193-41CE-0A36-EB5D-AFEC12AD472A}"/>
                </a:ext>
              </a:extLst>
            </p:cNvPr>
            <p:cNvSpPr/>
            <p:nvPr/>
          </p:nvSpPr>
          <p:spPr>
            <a:xfrm>
              <a:off x="4382762" y="4446160"/>
              <a:ext cx="2563418" cy="789900"/>
            </a:xfrm>
            <a:prstGeom prst="rightArrow">
              <a:avLst>
                <a:gd name="adj1" fmla="val 76974"/>
                <a:gd name="adj2" fmla="val 24198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231D3D1-71E7-9D92-5CE2-A78CAAC67BD4}"/>
                </a:ext>
              </a:extLst>
            </p:cNvPr>
            <p:cNvSpPr txBox="1"/>
            <p:nvPr/>
          </p:nvSpPr>
          <p:spPr>
            <a:xfrm>
              <a:off x="4796122" y="4602641"/>
              <a:ext cx="12731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NMCom</a:t>
              </a:r>
              <a:r>
                <a:rPr lang="en-US" dirty="0"/>
                <a:t>(0)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227A1AA-E5E1-965B-DE0F-40D2AA304474}"/>
              </a:ext>
            </a:extLst>
          </p:cNvPr>
          <p:cNvGrpSpPr/>
          <p:nvPr/>
        </p:nvGrpSpPr>
        <p:grpSpPr>
          <a:xfrm>
            <a:off x="1680297" y="4433613"/>
            <a:ext cx="1912740" cy="607287"/>
            <a:chOff x="4367223" y="5427522"/>
            <a:chExt cx="2497858" cy="789900"/>
          </a:xfrm>
        </p:grpSpPr>
        <p:sp>
          <p:nvSpPr>
            <p:cNvPr id="56" name="Arrow: Right 557">
              <a:extLst>
                <a:ext uri="{FF2B5EF4-FFF2-40B4-BE49-F238E27FC236}">
                  <a16:creationId xmlns:a16="http://schemas.microsoft.com/office/drawing/2014/main" id="{8DAFDB04-6F51-C66D-401C-B71DF4DB3D58}"/>
                </a:ext>
              </a:extLst>
            </p:cNvPr>
            <p:cNvSpPr/>
            <p:nvPr/>
          </p:nvSpPr>
          <p:spPr>
            <a:xfrm rot="10800000">
              <a:off x="4367223" y="5427522"/>
              <a:ext cx="2497858" cy="789900"/>
            </a:xfrm>
            <a:prstGeom prst="rightArrow">
              <a:avLst>
                <a:gd name="adj1" fmla="val 76974"/>
                <a:gd name="adj2" fmla="val 24198"/>
              </a:avLst>
            </a:prstGeom>
            <a:noFill/>
            <a:ln w="19050"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916D17B-1ADE-A000-9D00-8CB374CA10DB}"/>
                </a:ext>
              </a:extLst>
            </p:cNvPr>
            <p:cNvSpPr txBox="1"/>
            <p:nvPr/>
          </p:nvSpPr>
          <p:spPr>
            <a:xfrm>
              <a:off x="4768833" y="5586143"/>
              <a:ext cx="1273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NMCom</a:t>
              </a:r>
              <a:r>
                <a:rPr lang="en-US" dirty="0"/>
                <a:t>(0)</a:t>
              </a:r>
            </a:p>
          </p:txBody>
        </p:sp>
      </p:grpSp>
      <p:sp>
        <p:nvSpPr>
          <p:cNvPr id="64" name="Arc 63">
            <a:extLst>
              <a:ext uri="{FF2B5EF4-FFF2-40B4-BE49-F238E27FC236}">
                <a16:creationId xmlns:a16="http://schemas.microsoft.com/office/drawing/2014/main" id="{199C9D20-19F6-03DF-6C95-BEE28F599532}"/>
              </a:ext>
            </a:extLst>
          </p:cNvPr>
          <p:cNvSpPr/>
          <p:nvPr/>
        </p:nvSpPr>
        <p:spPr>
          <a:xfrm rot="15914161">
            <a:off x="1286234" y="2947993"/>
            <a:ext cx="490677" cy="597476"/>
          </a:xfrm>
          <a:prstGeom prst="arc">
            <a:avLst>
              <a:gd name="adj1" fmla="val 9102660"/>
              <a:gd name="adj2" fmla="val 1649055"/>
            </a:avLst>
          </a:prstGeom>
          <a:ln w="3492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Arrow: Left 64">
            <a:extLst>
              <a:ext uri="{FF2B5EF4-FFF2-40B4-BE49-F238E27FC236}">
                <a16:creationId xmlns:a16="http://schemas.microsoft.com/office/drawing/2014/main" id="{EBC818E0-F6E5-4A0C-F8B1-FB12F13960AA}"/>
              </a:ext>
            </a:extLst>
          </p:cNvPr>
          <p:cNvSpPr/>
          <p:nvPr/>
        </p:nvSpPr>
        <p:spPr>
          <a:xfrm>
            <a:off x="747897" y="3176451"/>
            <a:ext cx="409679" cy="260315"/>
          </a:xfrm>
          <a:prstGeom prst="leftArrow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6" name="TextBox 53">
            <a:extLst>
              <a:ext uri="{FF2B5EF4-FFF2-40B4-BE49-F238E27FC236}">
                <a16:creationId xmlns:a16="http://schemas.microsoft.com/office/drawing/2014/main" id="{864E4A8C-91D9-03A2-7F2E-4DA119EDF16F}"/>
              </a:ext>
            </a:extLst>
          </p:cNvPr>
          <p:cNvSpPr txBox="1"/>
          <p:nvPr/>
        </p:nvSpPr>
        <p:spPr>
          <a:xfrm>
            <a:off x="291249" y="3202168"/>
            <a:ext cx="567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b="1" dirty="0">
                <a:solidFill>
                  <a:srgbClr val="FF0000"/>
                </a:solidFill>
              </a:rPr>
              <a:t>τ</a:t>
            </a:r>
            <a:r>
              <a:rPr lang="en-US" sz="2000" b="1" baseline="-25000" dirty="0">
                <a:solidFill>
                  <a:srgbClr val="FF0000"/>
                </a:solidFill>
                <a:effectLst/>
                <a:latin typeface="Helvetica" pitchFamily="2" charset="0"/>
              </a:rPr>
              <a:t>B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8" name="Arrow: Bent-Up 67">
            <a:extLst>
              <a:ext uri="{FF2B5EF4-FFF2-40B4-BE49-F238E27FC236}">
                <a16:creationId xmlns:a16="http://schemas.microsoft.com/office/drawing/2014/main" id="{884B5D51-EAE7-BA46-2605-C90E1F60E18F}"/>
              </a:ext>
            </a:extLst>
          </p:cNvPr>
          <p:cNvSpPr/>
          <p:nvPr/>
        </p:nvSpPr>
        <p:spPr>
          <a:xfrm rot="5400000">
            <a:off x="769534" y="3295018"/>
            <a:ext cx="464889" cy="1114582"/>
          </a:xfrm>
          <a:prstGeom prst="bentUpArrow">
            <a:avLst>
              <a:gd name="adj1" fmla="val 15940"/>
              <a:gd name="adj2" fmla="val 25000"/>
              <a:gd name="adj3" fmla="val 25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106">
            <a:extLst>
              <a:ext uri="{FF2B5EF4-FFF2-40B4-BE49-F238E27FC236}">
                <a16:creationId xmlns:a16="http://schemas.microsoft.com/office/drawing/2014/main" id="{D27F4B28-3D84-41D0-CA35-2ABF6572EB86}"/>
              </a:ext>
            </a:extLst>
          </p:cNvPr>
          <p:cNvSpPr txBox="1"/>
          <p:nvPr/>
        </p:nvSpPr>
        <p:spPr>
          <a:xfrm>
            <a:off x="1952023" y="6128938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Session </a:t>
            </a:r>
            <a:r>
              <a:rPr lang="en-US" sz="2400" dirty="0" err="1"/>
              <a:t>i</a:t>
            </a:r>
            <a:endParaRPr lang="en-US" sz="2400" dirty="0"/>
          </a:p>
        </p:txBody>
      </p:sp>
      <p:sp>
        <p:nvSpPr>
          <p:cNvPr id="70" name="TextBox 106">
            <a:extLst>
              <a:ext uri="{FF2B5EF4-FFF2-40B4-BE49-F238E27FC236}">
                <a16:creationId xmlns:a16="http://schemas.microsoft.com/office/drawing/2014/main" id="{72CBA1EB-EED4-A0F5-D3DF-FF2D867B5C83}"/>
              </a:ext>
            </a:extLst>
          </p:cNvPr>
          <p:cNvSpPr txBox="1"/>
          <p:nvPr/>
        </p:nvSpPr>
        <p:spPr>
          <a:xfrm>
            <a:off x="5907321" y="6128937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Session j</a:t>
            </a:r>
          </a:p>
        </p:txBody>
      </p:sp>
      <p:sp>
        <p:nvSpPr>
          <p:cNvPr id="71" name="TextBox 106">
            <a:extLst>
              <a:ext uri="{FF2B5EF4-FFF2-40B4-BE49-F238E27FC236}">
                <a16:creationId xmlns:a16="http://schemas.microsoft.com/office/drawing/2014/main" id="{B52FEE4E-6457-5E6D-A666-32AB98C2ADF7}"/>
              </a:ext>
            </a:extLst>
          </p:cNvPr>
          <p:cNvSpPr txBox="1"/>
          <p:nvPr/>
        </p:nvSpPr>
        <p:spPr>
          <a:xfrm>
            <a:off x="9089009" y="6128937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Session k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7D4201D-54F0-F11C-FE42-EE7CEBD4A148}"/>
              </a:ext>
            </a:extLst>
          </p:cNvPr>
          <p:cNvGrpSpPr/>
          <p:nvPr/>
        </p:nvGrpSpPr>
        <p:grpSpPr>
          <a:xfrm>
            <a:off x="5484437" y="2866292"/>
            <a:ext cx="1912741" cy="1039629"/>
            <a:chOff x="4367223" y="3593724"/>
            <a:chExt cx="2563418" cy="966208"/>
          </a:xfrm>
        </p:grpSpPr>
        <p:sp>
          <p:nvSpPr>
            <p:cNvPr id="73" name="Arrow: Right 555">
              <a:extLst>
                <a:ext uri="{FF2B5EF4-FFF2-40B4-BE49-F238E27FC236}">
                  <a16:creationId xmlns:a16="http://schemas.microsoft.com/office/drawing/2014/main" id="{6FB9E97C-F057-432E-63B5-F8B4ED2419EB}"/>
                </a:ext>
              </a:extLst>
            </p:cNvPr>
            <p:cNvSpPr/>
            <p:nvPr/>
          </p:nvSpPr>
          <p:spPr>
            <a:xfrm rot="10800000">
              <a:off x="4367223" y="3593724"/>
              <a:ext cx="2563418" cy="966208"/>
            </a:xfrm>
            <a:prstGeom prst="rightArrow">
              <a:avLst>
                <a:gd name="adj1" fmla="val 76974"/>
                <a:gd name="adj2" fmla="val 24198"/>
              </a:avLst>
            </a:prstGeom>
            <a:noFill/>
            <a:ln w="19050"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4CAF48C-78D8-FA1E-B08E-FE3965DD74F1}"/>
                </a:ext>
              </a:extLst>
            </p:cNvPr>
            <p:cNvSpPr txBox="1"/>
            <p:nvPr/>
          </p:nvSpPr>
          <p:spPr>
            <a:xfrm>
              <a:off x="4718685" y="3831462"/>
              <a:ext cx="2049759" cy="587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  <a:effectLst/>
                  <a:latin typeface="Helvetica" pitchFamily="2" charset="0"/>
                </a:rPr>
                <a:t>ExtCom</a:t>
              </a:r>
              <a:r>
                <a:rPr lang="en-US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(</a:t>
              </a:r>
              <a:r>
                <a:rPr lang="el-GR" dirty="0"/>
                <a:t>τ</a:t>
              </a:r>
              <a:r>
                <a:rPr lang="en-US" baseline="-25000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B</a:t>
              </a:r>
              <a:r>
                <a:rPr lang="en-US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)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44015B9-DF9A-3DD0-84F1-FE752345481F}"/>
              </a:ext>
            </a:extLst>
          </p:cNvPr>
          <p:cNvGrpSpPr/>
          <p:nvPr/>
        </p:nvGrpSpPr>
        <p:grpSpPr>
          <a:xfrm>
            <a:off x="8977914" y="2720279"/>
            <a:ext cx="1912741" cy="1498146"/>
            <a:chOff x="4367223" y="3593724"/>
            <a:chExt cx="2563418" cy="966208"/>
          </a:xfrm>
        </p:grpSpPr>
        <p:sp>
          <p:nvSpPr>
            <p:cNvPr id="76" name="Arrow: Right 555">
              <a:extLst>
                <a:ext uri="{FF2B5EF4-FFF2-40B4-BE49-F238E27FC236}">
                  <a16:creationId xmlns:a16="http://schemas.microsoft.com/office/drawing/2014/main" id="{3CA9E2EB-625F-1981-9242-EF556DB60C82}"/>
                </a:ext>
              </a:extLst>
            </p:cNvPr>
            <p:cNvSpPr/>
            <p:nvPr/>
          </p:nvSpPr>
          <p:spPr>
            <a:xfrm rot="10800000">
              <a:off x="4367223" y="3593724"/>
              <a:ext cx="2563418" cy="966208"/>
            </a:xfrm>
            <a:prstGeom prst="rightArrow">
              <a:avLst>
                <a:gd name="adj1" fmla="val 76974"/>
                <a:gd name="adj2" fmla="val 24198"/>
              </a:avLst>
            </a:prstGeom>
            <a:noFill/>
            <a:ln w="19050"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D9A8C80-224B-184A-A10E-A61D44C0D936}"/>
                </a:ext>
              </a:extLst>
            </p:cNvPr>
            <p:cNvSpPr txBox="1"/>
            <p:nvPr/>
          </p:nvSpPr>
          <p:spPr>
            <a:xfrm>
              <a:off x="4718685" y="3831462"/>
              <a:ext cx="2049759" cy="238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  <a:effectLst/>
                  <a:latin typeface="Helvetica" pitchFamily="2" charset="0"/>
                </a:rPr>
                <a:t>ExtCom</a:t>
              </a:r>
              <a:r>
                <a:rPr lang="en-US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(</a:t>
              </a:r>
              <a:r>
                <a:rPr lang="el-GR" dirty="0"/>
                <a:t>τ</a:t>
              </a:r>
              <a:r>
                <a:rPr lang="en-US" baseline="-25000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B</a:t>
              </a:r>
              <a:r>
                <a:rPr lang="en-US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)</a:t>
              </a:r>
            </a:p>
          </p:txBody>
        </p:sp>
      </p:grpSp>
      <p:sp>
        <p:nvSpPr>
          <p:cNvPr id="78" name="TextBox 67">
            <a:extLst>
              <a:ext uri="{FF2B5EF4-FFF2-40B4-BE49-F238E27FC236}">
                <a16:creationId xmlns:a16="http://schemas.microsoft.com/office/drawing/2014/main" id="{949E9C4D-B0FE-BA42-A078-2157C7C82D33}"/>
              </a:ext>
            </a:extLst>
          </p:cNvPr>
          <p:cNvSpPr txBox="1"/>
          <p:nvPr/>
        </p:nvSpPr>
        <p:spPr>
          <a:xfrm rot="5400000">
            <a:off x="6247034" y="4200556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67">
            <a:extLst>
              <a:ext uri="{FF2B5EF4-FFF2-40B4-BE49-F238E27FC236}">
                <a16:creationId xmlns:a16="http://schemas.microsoft.com/office/drawing/2014/main" id="{D636A45B-4470-A0BA-F980-C345E037CF7E}"/>
              </a:ext>
            </a:extLst>
          </p:cNvPr>
          <p:cNvSpPr txBox="1"/>
          <p:nvPr/>
        </p:nvSpPr>
        <p:spPr>
          <a:xfrm rot="5400000">
            <a:off x="6151983" y="2100268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67">
            <a:extLst>
              <a:ext uri="{FF2B5EF4-FFF2-40B4-BE49-F238E27FC236}">
                <a16:creationId xmlns:a16="http://schemas.microsoft.com/office/drawing/2014/main" id="{29C5C475-D025-4DF7-AFF1-48CAEF9A4FBF}"/>
              </a:ext>
            </a:extLst>
          </p:cNvPr>
          <p:cNvSpPr txBox="1"/>
          <p:nvPr/>
        </p:nvSpPr>
        <p:spPr>
          <a:xfrm rot="5400000">
            <a:off x="9598570" y="1902814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67">
            <a:extLst>
              <a:ext uri="{FF2B5EF4-FFF2-40B4-BE49-F238E27FC236}">
                <a16:creationId xmlns:a16="http://schemas.microsoft.com/office/drawing/2014/main" id="{35E05B71-403D-18F9-E5C4-26542B424591}"/>
              </a:ext>
            </a:extLst>
          </p:cNvPr>
          <p:cNvSpPr txBox="1"/>
          <p:nvPr/>
        </p:nvSpPr>
        <p:spPr>
          <a:xfrm rot="5400000">
            <a:off x="9684514" y="4548160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10">
            <a:extLst>
              <a:ext uri="{FF2B5EF4-FFF2-40B4-BE49-F238E27FC236}">
                <a16:creationId xmlns:a16="http://schemas.microsoft.com/office/drawing/2014/main" id="{65D0AF84-6FDD-42D5-FC01-CA2FEF2D2B32}"/>
              </a:ext>
            </a:extLst>
          </p:cNvPr>
          <p:cNvSpPr txBox="1"/>
          <p:nvPr/>
        </p:nvSpPr>
        <p:spPr>
          <a:xfrm rot="10800000">
            <a:off x="4174719" y="6193414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10">
            <a:extLst>
              <a:ext uri="{FF2B5EF4-FFF2-40B4-BE49-F238E27FC236}">
                <a16:creationId xmlns:a16="http://schemas.microsoft.com/office/drawing/2014/main" id="{65D0AF84-6FDD-42D5-FC01-CA2FEF2D2B32}"/>
              </a:ext>
            </a:extLst>
          </p:cNvPr>
          <p:cNvSpPr txBox="1"/>
          <p:nvPr/>
        </p:nvSpPr>
        <p:spPr>
          <a:xfrm rot="10800000">
            <a:off x="8030529" y="6193414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40CE1D6-638C-87C1-15AA-0D2346480E85}"/>
              </a:ext>
            </a:extLst>
          </p:cNvPr>
          <p:cNvCxnSpPr>
            <a:cxnSpLocks/>
          </p:cNvCxnSpPr>
          <p:nvPr/>
        </p:nvCxnSpPr>
        <p:spPr>
          <a:xfrm>
            <a:off x="5285773" y="1030051"/>
            <a:ext cx="0" cy="5503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A1A8DF0-CE7C-9120-31DD-F9CF2DF919FD}"/>
              </a:ext>
            </a:extLst>
          </p:cNvPr>
          <p:cNvCxnSpPr>
            <a:cxnSpLocks/>
          </p:cNvCxnSpPr>
          <p:nvPr/>
        </p:nvCxnSpPr>
        <p:spPr>
          <a:xfrm>
            <a:off x="7806234" y="1011727"/>
            <a:ext cx="0" cy="5503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E87B5AE-42C7-0C50-7227-3C8336E6F35E}"/>
              </a:ext>
            </a:extLst>
          </p:cNvPr>
          <p:cNvCxnSpPr>
            <a:cxnSpLocks/>
          </p:cNvCxnSpPr>
          <p:nvPr/>
        </p:nvCxnSpPr>
        <p:spPr>
          <a:xfrm>
            <a:off x="8826142" y="1011727"/>
            <a:ext cx="0" cy="5503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95CB5FC-E6F5-B05D-17EF-CE988D369E9A}"/>
              </a:ext>
            </a:extLst>
          </p:cNvPr>
          <p:cNvCxnSpPr>
            <a:cxnSpLocks/>
          </p:cNvCxnSpPr>
          <p:nvPr/>
        </p:nvCxnSpPr>
        <p:spPr>
          <a:xfrm>
            <a:off x="11133535" y="979600"/>
            <a:ext cx="0" cy="5503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4BCC60-3240-228F-B536-DA7EC84DAD5C}"/>
              </a:ext>
            </a:extLst>
          </p:cNvPr>
          <p:cNvCxnSpPr>
            <a:cxnSpLocks/>
          </p:cNvCxnSpPr>
          <p:nvPr/>
        </p:nvCxnSpPr>
        <p:spPr>
          <a:xfrm>
            <a:off x="574797" y="3447026"/>
            <a:ext cx="11529280" cy="43381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598F42-8638-AE19-7E91-E7C7292CAF0F}"/>
              </a:ext>
            </a:extLst>
          </p:cNvPr>
          <p:cNvCxnSpPr>
            <a:cxnSpLocks/>
          </p:cNvCxnSpPr>
          <p:nvPr/>
        </p:nvCxnSpPr>
        <p:spPr>
          <a:xfrm>
            <a:off x="563062" y="2978103"/>
            <a:ext cx="11529280" cy="43381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>
            <a:extLst>
              <a:ext uri="{FF2B5EF4-FFF2-40B4-BE49-F238E27FC236}">
                <a16:creationId xmlns:a16="http://schemas.microsoft.com/office/drawing/2014/main" id="{43BFBED9-520E-5834-C837-76324F3D509D}"/>
              </a:ext>
            </a:extLst>
          </p:cNvPr>
          <p:cNvSpPr/>
          <p:nvPr/>
        </p:nvSpPr>
        <p:spPr>
          <a:xfrm rot="15914161">
            <a:off x="4958972" y="2947991"/>
            <a:ext cx="490677" cy="597476"/>
          </a:xfrm>
          <a:prstGeom prst="arc">
            <a:avLst>
              <a:gd name="adj1" fmla="val 9102660"/>
              <a:gd name="adj2" fmla="val 1649055"/>
            </a:avLst>
          </a:prstGeom>
          <a:ln w="3492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FFABA1E3-6DEA-DAD6-E819-BF4EC0129B67}"/>
              </a:ext>
            </a:extLst>
          </p:cNvPr>
          <p:cNvSpPr/>
          <p:nvPr/>
        </p:nvSpPr>
        <p:spPr>
          <a:xfrm rot="15914161">
            <a:off x="8509465" y="2943147"/>
            <a:ext cx="490677" cy="597476"/>
          </a:xfrm>
          <a:prstGeom prst="arc">
            <a:avLst>
              <a:gd name="adj1" fmla="val 9102660"/>
              <a:gd name="adj2" fmla="val 1649055"/>
            </a:avLst>
          </a:prstGeom>
          <a:ln w="3492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3F2FD7-06A9-2021-45BE-610EF28F8731}"/>
              </a:ext>
            </a:extLst>
          </p:cNvPr>
          <p:cNvSpPr/>
          <p:nvPr/>
        </p:nvSpPr>
        <p:spPr>
          <a:xfrm rot="21083182">
            <a:off x="2245795" y="2905456"/>
            <a:ext cx="7599263" cy="761992"/>
          </a:xfrm>
          <a:prstGeom prst="rect">
            <a:avLst/>
          </a:prstGeom>
          <a:ln w="28575">
            <a:solidFill>
              <a:srgbClr val="5F246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5F246D"/>
                </a:solidFill>
              </a:rPr>
              <a:t>Unacceptable --- Recursive rewinding leads to exponential simulation time!</a:t>
            </a:r>
            <a:endParaRPr lang="en-US" sz="2800" b="1" dirty="0">
              <a:solidFill>
                <a:srgbClr val="5F24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4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/>
      <p:bldP spid="68" grpId="0" animBg="1"/>
      <p:bldP spid="69" grpId="0"/>
      <p:bldP spid="70" grpId="0"/>
      <p:bldP spid="71" grpId="0"/>
      <p:bldP spid="78" grpId="0"/>
      <p:bldP spid="79" grpId="0"/>
      <p:bldP spid="80" grpId="0"/>
      <p:bldP spid="81" grpId="0"/>
      <p:bldP spid="82" grpId="0"/>
      <p:bldP spid="83" grpId="0"/>
      <p:bldP spid="14" grpId="0" animBg="1"/>
      <p:bldP spid="15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0004"/>
  <p:tag name="ORIGINALWIDTH" val="7.31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1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98.6250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f(x_1, x_2, x_3, x_4) = (y_1, y_2, y_3, y_4)$&#10;\end{document}"/>
  <p:tag name="IGUANATEXSIZE" val="20"/>
  <p:tag name="IGUANATEXCURSOR" val="1150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34142"/>
  <p:tag name="ORIGINALWIDTH" val="4.30243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4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36592"/>
  <p:tag name="ORIGINALWIDTH" val="3.004877"/>
  <p:tag name="EMFCHILD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34142"/>
  <p:tag name="ORIGINALWIDTH" val="4.23414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2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02435"/>
  <p:tag name="ORIGINALWIDTH" val="2.663414"/>
  <p:tag name="EMFCHILD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02435"/>
  <p:tag name="ORIGINALWIDTH" val="4.26830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3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41448"/>
  <p:tag name="ORIGINALWIDTH" val="2.765864"/>
  <p:tag name="EMFCHILD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4.1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1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2.18752"/>
  <p:tag name="EMFCHILD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6.43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f_1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47405"/>
  <p:tag name="ORIGINALWIDTH" val="6.8348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f_2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0004"/>
  <p:tag name="ORIGINALWIDTH" val="7.31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1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47405"/>
  <p:tag name="ORIGINALWIDTH" val="4.303421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f_2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94015"/>
  <p:tag name="ORIGINALWIDTH" val="2.672062"/>
  <p:tag name="EMFCHILD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4.1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f_1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2.125"/>
  <p:tag name="EMFCHIL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97567"/>
  <p:tag name="ORIGINALWIDTH" val="7.921949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4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97567"/>
  <p:tag name="ORIGINALWIDTH" val="7.64877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2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70715"/>
  <p:tag name="ORIGINALWIDTH" val="7.75122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3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56091"/>
  <p:tag name="ORIGINALWIDTH" val="6.8975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y_1$&#10;\end{document}"/>
  <p:tag name="IGUANATEXSIZE" val="20"/>
  <p:tag name="IGUANATEXCURSOR" val="1106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79348"/>
  <p:tag name="ORIGINALWIDTH" val="7.62008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y_4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24992"/>
  <p:tag name="ORIGINALWIDTH" val="7.25505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y_2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79348"/>
  <p:tag name="ORIGINALWIDTH" val="7.391956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y_3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.7353"/>
  <p:tag name="ORIGINALWIDTH" val="83.23961"/>
  <p:tag name="LATEXADDIN" val="\documentclass{article}&#10;\usepackage{amsmath}&#10;\pagestyle{empty}&#10;\newcommand{\msf}{\mathsf}&#10;\newcommand{\mcal}{\mathcal}&#10;\newcommand{\cind}{\stackrel{\text{c}}{\approx}}&#10;\newcommand{\secpar}{\lambda}&#10;\renewcommand{\tilde}{\widetilde}&#10;\begin{document}&#10;&#10;$\cind$&#10;&#10;\end{document}"/>
  <p:tag name="IGUANATEXSIZE" val="20"/>
  <p:tag name="IGUANATEXCURSOR" val="25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70715"/>
  <p:tag name="ORIGINALWIDTH" val="7.75122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3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79348"/>
  <p:tag name="ORIGINALWIDTH" val="4.15227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y_3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91081"/>
  <p:tag name="ORIGINALWIDTH" val="2.874653"/>
  <p:tag name="EMFCHIL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24992"/>
  <p:tag name="ORIGINALWIDTH" val="4.106626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y_2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9823"/>
  <p:tag name="ORIGINALWIDTH" val="2.737751"/>
  <p:tag name="EMFCHIL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79348"/>
  <p:tag name="ORIGINALWIDTH" val="4.24352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y_4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9823"/>
  <p:tag name="ORIGINALWIDTH" val="3.148428"/>
  <p:tag name="EMFCHIL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56091"/>
  <p:tag name="ORIGINALWIDTH" val="4.029267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y_1$&#10;\end{document}"/>
  <p:tag name="IGUANATEXSIZE" val="20"/>
  <p:tag name="IGUANATEXCURSOR" val="1106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2191"/>
  <p:tag name="ORIGINALWIDTH" val="2.219522"/>
  <p:tag name="EMFCHIL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02435"/>
  <p:tag name="ORIGINALWIDTH" val="4.26830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3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41448"/>
  <p:tag name="ORIGINALWIDTH" val="2.765864"/>
  <p:tag name="EMFCHIL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97567"/>
  <p:tag name="ORIGINALWIDTH" val="7.64877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2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34142"/>
  <p:tag name="ORIGINALWIDTH" val="4.23414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2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02435"/>
  <p:tag name="ORIGINALWIDTH" val="2.663414"/>
  <p:tag name="EMFCHILD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34142"/>
  <p:tag name="ORIGINALWIDTH" val="4.30243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4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36592"/>
  <p:tag name="ORIGINALWIDTH" val="3.004877"/>
  <p:tag name="EMFCHILD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4.1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1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2.18752"/>
  <p:tag name="EMFCHILD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25"/>
  <p:tag name="ORIGINALWIDTH" val="3.56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f(x_1, x_2, x_3, x_4) = (y_1, y_2, y_3, y_4)$&#10;\end{document}"/>
  <p:tag name="IGUANATEXSIZE" val="20"/>
  <p:tag name="IGUANATEXCURSOR" val="1150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25"/>
  <p:tag name="EMFCHIL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56252"/>
  <p:tag name="EMFCHIL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1.81252"/>
  <p:tag name="EMFCHIL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97567"/>
  <p:tag name="ORIGINALWIDTH" val="7.921949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4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125197"/>
  <p:tag name="EMFCHIL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56252"/>
  <p:tag name="EMFCHIL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18752"/>
  <p:tag name="EMFCHIL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125197"/>
  <p:tag name="EMFCHIL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56252"/>
  <p:tag name="EMFCHILD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31252"/>
  <p:tag name="EMFCHILD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125197"/>
  <p:tag name="EMFCHILD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56252"/>
  <p:tag name="EMFCHILD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2.43752"/>
  <p:tag name="EMFCHILD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98.6250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f(x_1, x_2, x_3, x_4) = (y_1, y_2, y_3, y_4)$&#10;\end{document}"/>
  <p:tag name="IGUANATEXSIZE" val="20"/>
  <p:tag name="IGUANATEXCURSOR" val="1150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3752"/>
  <p:tag name="ORIGINALWIDTH" val="4.75"/>
  <p:tag name="EMFCHILD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25"/>
  <p:tag name="EMFCHILD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31252"/>
  <p:tag name="EMFCHILD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1.81252"/>
  <p:tag name="EMFCHILD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75"/>
  <p:tag name="EMFCHILD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25"/>
  <p:tag name="EMFCHILD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25"/>
  <p:tag name="EMFCHILD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125197"/>
  <p:tag name="EMFCHILD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31252"/>
  <p:tag name="EMFCHILD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31252"/>
  <p:tag name="EMFCHIL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0004"/>
  <p:tag name="ORIGINALWIDTH" val="7.31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1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125197"/>
  <p:tag name="EMFCHILD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31252"/>
  <p:tag name="EMFCHILD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2.43752"/>
  <p:tag name="EMFCHILD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34142"/>
  <p:tag name="ORIGINALWIDTH" val="4.30243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4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36592"/>
  <p:tag name="ORIGINALWIDTH" val="3.004877"/>
  <p:tag name="EMFCHILD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34142"/>
  <p:tag name="ORIGINALWIDTH" val="4.23414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2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02435"/>
  <p:tag name="ORIGINALWIDTH" val="2.663414"/>
  <p:tag name="EMFCHILD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02435"/>
  <p:tag name="ORIGINALWIDTH" val="4.26830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3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41448"/>
  <p:tag name="ORIGINALWIDTH" val="2.765864"/>
  <p:tag name="EMFCHIL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70715"/>
  <p:tag name="ORIGINALWIDTH" val="7.75122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3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4.1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1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2.18752"/>
  <p:tag name="EMFCHILD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25"/>
  <p:tag name="ORIGINALWIDTH" val="3.56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f(x_1, x_2, x_3, x_4) = (y_1, y_2, y_3, y_4)$&#10;\end{document}"/>
  <p:tag name="IGUANATEXSIZE" val="20"/>
  <p:tag name="IGUANATEXCURSOR" val="1150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25"/>
  <p:tag name="EMFCHILD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56252"/>
  <p:tag name="EMFCHILD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1.81252"/>
  <p:tag name="EMFCHILD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125197"/>
  <p:tag name="EMFCHILD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56252"/>
  <p:tag name="EMFCHILD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18752"/>
  <p:tag name="EMFCHILD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125197"/>
  <p:tag name="EMFCHIL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97567"/>
  <p:tag name="ORIGINALWIDTH" val="7.64877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2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56252"/>
  <p:tag name="EMFCHILD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31252"/>
  <p:tag name="EMFCHILD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125197"/>
  <p:tag name="EMFCHILD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56252"/>
  <p:tag name="EMFCHILD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2.43752"/>
  <p:tag name="EMFCHILD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3752"/>
  <p:tag name="ORIGINALWIDTH" val="4.75"/>
  <p:tag name="EMFCHILD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25"/>
  <p:tag name="EMFCHILD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31252"/>
  <p:tag name="EMFCHILD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1.81252"/>
  <p:tag name="EMFCHIL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97567"/>
  <p:tag name="ORIGINALWIDTH" val="7.921949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4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75"/>
  <p:tag name="EMFCHILD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25"/>
  <p:tag name="EMFCHILD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25"/>
  <p:tag name="EMFCHILD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125197"/>
  <p:tag name="EMFCHILD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31252"/>
  <p:tag name="EMFCHILD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31252"/>
  <p:tag name="EMFCHILD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125197"/>
  <p:tag name="EMFCHILD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31252"/>
  <p:tag name="EMFCHILD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2.43752"/>
  <p:tag name="EMFCHILD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29616</TotalTime>
  <Words>1317</Words>
  <Application>Microsoft Office PowerPoint</Application>
  <PresentationFormat>Widescreen</PresentationFormat>
  <Paragraphs>288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KaiTi</vt:lpstr>
      <vt:lpstr>DengXian</vt:lpstr>
      <vt:lpstr>Arial</vt:lpstr>
      <vt:lpstr>Bahnschrift SemiBold</vt:lpstr>
      <vt:lpstr>Calibri</vt:lpstr>
      <vt:lpstr>Calibri Light</vt:lpstr>
      <vt:lpstr>Helvetica</vt:lpstr>
      <vt:lpstr>Times New Roman</vt:lpstr>
      <vt:lpstr>Office Theme</vt:lpstr>
      <vt:lpstr>Round-Efficient Composable Two-Party Quantum Computation</vt:lpstr>
      <vt:lpstr>Definition for Secure MPC</vt:lpstr>
      <vt:lpstr>Composable MPC</vt:lpstr>
      <vt:lpstr>Existing Results</vt:lpstr>
      <vt:lpstr>Super-Polynomial Simulation (SPS)</vt:lpstr>
      <vt:lpstr>State of the Art for SPS Quantum MPC</vt:lpstr>
      <vt:lpstr>Overview of [GGJS12]</vt:lpstr>
      <vt:lpstr>Phase 1 of [GGJS12] (simplified) </vt:lpstr>
      <vt:lpstr>Rough Idea for Simulation (against Malicious PB)</vt:lpstr>
      <vt:lpstr>Main Ideas behind [GGJS12] (1/4)</vt:lpstr>
      <vt:lpstr>Main Ideas behind [GGJS12] (2/4)</vt:lpstr>
      <vt:lpstr>Main Ideas behind [GGJS12] (3/4)</vt:lpstr>
      <vt:lpstr>Main Ideas behind [GGJS12] (4/4)</vt:lpstr>
      <vt:lpstr>Our New Ideas (1/5)</vt:lpstr>
      <vt:lpstr>Our New Ideas (2/5)</vt:lpstr>
      <vt:lpstr>Our New Ideas (3/5)</vt:lpstr>
      <vt:lpstr>Our New Ideas (4/5)</vt:lpstr>
      <vt:lpstr>Our New Ideas (5/5)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Rohit Chatterjee</dc:creator>
  <cp:lastModifiedBy>Xiao Liang (CSD)</cp:lastModifiedBy>
  <cp:revision>2457</cp:revision>
  <dcterms:created xsi:type="dcterms:W3CDTF">2019-11-04T15:48:25Z</dcterms:created>
  <dcterms:modified xsi:type="dcterms:W3CDTF">2025-12-09T00:18:51Z</dcterms:modified>
</cp:coreProperties>
</file>